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2" r:id="rId2"/>
    <p:sldId id="285" r:id="rId3"/>
    <p:sldId id="284" r:id="rId4"/>
    <p:sldId id="291" r:id="rId5"/>
    <p:sldId id="258" r:id="rId6"/>
    <p:sldId id="288" r:id="rId7"/>
    <p:sldId id="289" r:id="rId8"/>
    <p:sldId id="290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7" autoAdjust="0"/>
  </p:normalViewPr>
  <p:slideViewPr>
    <p:cSldViewPr>
      <p:cViewPr>
        <p:scale>
          <a:sx n="60" d="100"/>
          <a:sy n="60" d="100"/>
        </p:scale>
        <p:origin x="-6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77A7-5EAF-4F7F-A6A1-2CC9FC661E07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7D306-9F58-4B4E-BE3D-CC2DF2A3D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3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 ‘Dark Charisma’ from 22-36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7D306-9F58-4B4E-BE3D-CC2DF2A3D5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7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4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8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4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2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2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2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08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7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CBC5-3530-4426-991A-E4C79EC6E2B3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7FD7-77F4-4446-9931-51D3E097E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GB" dirty="0" smtClean="0"/>
              <a:t>Revision Watching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792088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Most things we learnt last half term in 14 </a:t>
            </a:r>
            <a:r>
              <a:rPr lang="en-GB" dirty="0" err="1" smtClean="0">
                <a:solidFill>
                  <a:srgbClr val="FF0000"/>
                </a:solidFill>
              </a:rPr>
              <a:t>mins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67248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Make notes at your discretion.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7637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 your answer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Find page 5, paper 22 (8 pages in)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Mark your own answer, using the mark scheme provided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Indicate in the margin where the different levels appear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Give yourself a score out of 8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Give yourself a target to improve your score (if 8 then think about timing, level of detail </a:t>
            </a:r>
            <a:r>
              <a:rPr lang="en-GB" sz="2400" dirty="0" err="1" smtClean="0"/>
              <a:t>etc</a:t>
            </a:r>
            <a:r>
              <a:rPr lang="en-GB" sz="2400" dirty="0" smtClean="0"/>
              <a:t>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23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Marking your homework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Find page 5, paper 22 (8 pages in)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Mark your own answer, using the mark scheme provided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Indicate in the margin where the different levels appear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Give yourself a score out of 7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Give yourself a target to improve your score (if 7 then think about timing, level of detail </a:t>
            </a:r>
            <a:r>
              <a:rPr lang="en-GB" sz="2400" dirty="0" err="1" smtClean="0"/>
              <a:t>etc</a:t>
            </a:r>
            <a:r>
              <a:rPr lang="en-GB" sz="2400" dirty="0" smtClean="0"/>
              <a:t>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95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4941168"/>
            <a:ext cx="8856984" cy="1825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Top Tips for a comparison question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764704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These </a:t>
            </a:r>
            <a:r>
              <a:rPr lang="en-GB" sz="2400" dirty="0"/>
              <a:t>questions are designed to get you to think on two levels: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-    Similarities </a:t>
            </a:r>
            <a:r>
              <a:rPr lang="en-GB" sz="2400" dirty="0"/>
              <a:t>and/or differences in the </a:t>
            </a:r>
            <a:r>
              <a:rPr lang="en-GB" sz="2400" u="sng" dirty="0">
                <a:solidFill>
                  <a:srgbClr val="FF0000"/>
                </a:solidFill>
              </a:rPr>
              <a:t>content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of sources</a:t>
            </a:r>
          </a:p>
          <a:p>
            <a:pPr marL="342900" lvl="0" indent="-342900">
              <a:buFontTx/>
              <a:buChar char="-"/>
            </a:pPr>
            <a:r>
              <a:rPr lang="en-GB" sz="2400" dirty="0" smtClean="0"/>
              <a:t>Similarities </a:t>
            </a:r>
            <a:r>
              <a:rPr lang="en-GB" sz="2400" dirty="0"/>
              <a:t>and/or differences at a </a:t>
            </a:r>
            <a:r>
              <a:rPr lang="en-GB" sz="2400" u="sng" dirty="0">
                <a:solidFill>
                  <a:srgbClr val="FF0000"/>
                </a:solidFill>
              </a:rPr>
              <a:t>more subtle level </a:t>
            </a:r>
            <a:r>
              <a:rPr lang="en-GB" sz="2400" dirty="0"/>
              <a:t>e.g. the attitudes shown in each source.  </a:t>
            </a:r>
            <a:endParaRPr lang="en-GB" sz="2400" dirty="0" smtClean="0"/>
          </a:p>
          <a:p>
            <a:pPr marL="342900" lvl="0" indent="-342900">
              <a:buFontTx/>
              <a:buChar char="-"/>
            </a:pPr>
            <a:endParaRPr lang="en-GB" sz="2400" dirty="0"/>
          </a:p>
          <a:p>
            <a:pPr lvl="0"/>
            <a:r>
              <a:rPr lang="en-GB" sz="2400" dirty="0" smtClean="0"/>
              <a:t>For </a:t>
            </a:r>
            <a:r>
              <a:rPr lang="en-GB" sz="2400" dirty="0"/>
              <a:t>example, two sources might agree about </a:t>
            </a:r>
            <a:r>
              <a:rPr lang="en-GB" sz="2400" u="sng" dirty="0">
                <a:solidFill>
                  <a:srgbClr val="FF0000"/>
                </a:solidFill>
              </a:rPr>
              <a:t>events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or </a:t>
            </a:r>
            <a:r>
              <a:rPr lang="en-GB" sz="2400" u="sng" dirty="0">
                <a:solidFill>
                  <a:srgbClr val="FF0000"/>
                </a:solidFill>
              </a:rPr>
              <a:t>details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but differ in </a:t>
            </a:r>
            <a:r>
              <a:rPr lang="en-GB" sz="2400" u="sng" dirty="0">
                <a:solidFill>
                  <a:srgbClr val="FF0000"/>
                </a:solidFill>
              </a:rPr>
              <a:t>purpose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or </a:t>
            </a:r>
            <a:r>
              <a:rPr lang="en-GB" sz="2400" u="sng" dirty="0">
                <a:solidFill>
                  <a:srgbClr val="FF0000"/>
                </a:solidFill>
              </a:rPr>
              <a:t>attitudes</a:t>
            </a:r>
            <a:r>
              <a:rPr lang="en-GB" sz="2400" dirty="0"/>
              <a:t>.</a:t>
            </a:r>
          </a:p>
          <a:p>
            <a:pPr lvl="0"/>
            <a:r>
              <a:rPr lang="en-GB" sz="2400" dirty="0"/>
              <a:t>Take care to use the key words </a:t>
            </a:r>
            <a:r>
              <a:rPr lang="en-GB" sz="2400" b="1" dirty="0"/>
              <a:t>different/differ</a:t>
            </a:r>
            <a:r>
              <a:rPr lang="en-GB" sz="2400" dirty="0"/>
              <a:t> and </a:t>
            </a:r>
            <a:r>
              <a:rPr lang="en-GB" sz="2400" b="1" dirty="0"/>
              <a:t>similar</a:t>
            </a:r>
            <a:r>
              <a:rPr lang="en-GB" sz="2400" dirty="0"/>
              <a:t> in your answer</a:t>
            </a:r>
          </a:p>
          <a:p>
            <a:r>
              <a:rPr lang="en-GB" dirty="0"/>
              <a:t> </a:t>
            </a:r>
            <a:endParaRPr lang="en-GB" dirty="0" smtClean="0"/>
          </a:p>
          <a:p>
            <a:endParaRPr lang="en-GB" dirty="0"/>
          </a:p>
          <a:p>
            <a:r>
              <a:rPr lang="en-GB" i="1" dirty="0"/>
              <a:t>‘The usual, but not invariable, format for </a:t>
            </a:r>
            <a:r>
              <a:rPr lang="en-GB" i="1" dirty="0">
                <a:solidFill>
                  <a:srgbClr val="FF0000"/>
                </a:solidFill>
              </a:rPr>
              <a:t>the first question</a:t>
            </a:r>
            <a:r>
              <a:rPr lang="en-GB" i="1" dirty="0"/>
              <a:t> is to ask for a comparison of two sources.  Candidates need to be aware that </a:t>
            </a:r>
            <a:r>
              <a:rPr lang="en-GB" i="1" dirty="0">
                <a:solidFill>
                  <a:srgbClr val="FF0000"/>
                </a:solidFill>
              </a:rPr>
              <a:t>there will always be both similarities and differences</a:t>
            </a:r>
            <a:r>
              <a:rPr lang="en-GB" i="1" dirty="0"/>
              <a:t> between the two sources, so answers dealing only with surface comparisons on one side can gain only modest marks.  Additionally, the </a:t>
            </a:r>
            <a:r>
              <a:rPr lang="en-GB" i="1" dirty="0">
                <a:solidFill>
                  <a:srgbClr val="FF0000"/>
                </a:solidFill>
              </a:rPr>
              <a:t>highest level answers </a:t>
            </a:r>
            <a:r>
              <a:rPr lang="en-GB" i="1" dirty="0"/>
              <a:t>will generally do something more than simple comparison of source detail, perhaps </a:t>
            </a:r>
            <a:r>
              <a:rPr lang="en-GB" i="1" dirty="0">
                <a:solidFill>
                  <a:srgbClr val="FF0000"/>
                </a:solidFill>
              </a:rPr>
              <a:t>detecting similarities or differences in the arguments or opinions</a:t>
            </a:r>
            <a:r>
              <a:rPr lang="en-GB" i="1" dirty="0"/>
              <a:t> of the sources taken as a whole.’</a:t>
            </a:r>
          </a:p>
        </p:txBody>
      </p:sp>
    </p:spTree>
    <p:extLst>
      <p:ext uri="{BB962C8B-B14F-4D97-AF65-F5344CB8AC3E}">
        <p14:creationId xmlns:p14="http://schemas.microsoft.com/office/powerpoint/2010/main" val="40395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482413">
            <a:off x="4677888" y="1851682"/>
            <a:ext cx="4170431" cy="170840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Algerian" pitchFamily="82" charset="0"/>
              </a:rPr>
              <a:t>Amazing Acronym</a:t>
            </a:r>
            <a:endParaRPr lang="en-GB" sz="60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1" y="-171400"/>
            <a:ext cx="813690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imilarities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nd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ifferences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f</a:t>
            </a:r>
          </a:p>
          <a:p>
            <a:r>
              <a:rPr lang="en-GB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ontent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nd</a:t>
            </a: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ub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-message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647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/>
              <a:t>Paper 2 Comparison Questions</a:t>
            </a:r>
            <a:endParaRPr lang="en-GB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0"/>
            <a:ext cx="154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/>
              <a:t>DATE</a:t>
            </a:r>
            <a:endParaRPr lang="en-GB" sz="32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2060848"/>
            <a:ext cx="7758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800" dirty="0" smtClean="0"/>
              <a:t>What TWO things should you always write about in a comparison question?</a:t>
            </a:r>
          </a:p>
          <a:p>
            <a:pPr marL="342900" indent="-342900">
              <a:buAutoNum type="arabicParenR"/>
            </a:pPr>
            <a:endParaRPr lang="en-GB" sz="2800" dirty="0"/>
          </a:p>
          <a:p>
            <a:pPr marL="342900" indent="-342900">
              <a:buAutoNum type="arabicParenR"/>
            </a:pPr>
            <a:r>
              <a:rPr lang="en-GB" sz="2800" dirty="0" smtClean="0"/>
              <a:t>What does it mean to find similarities/difference in the surface content of the sources?</a:t>
            </a:r>
          </a:p>
          <a:p>
            <a:pPr marL="342900" indent="-342900">
              <a:buAutoNum type="arabicParenR"/>
            </a:pPr>
            <a:endParaRPr lang="en-GB" sz="2800" dirty="0"/>
          </a:p>
          <a:p>
            <a:pPr marL="342900" indent="-342900">
              <a:buFontTx/>
              <a:buAutoNum type="arabicParenR"/>
            </a:pPr>
            <a:r>
              <a:rPr lang="en-GB" sz="2800" dirty="0"/>
              <a:t>What </a:t>
            </a:r>
            <a:r>
              <a:rPr lang="en-GB" sz="2800" dirty="0" smtClean="0"/>
              <a:t>similarities/differences should you look for to get higher marks?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39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15264" r="14138" b="5287"/>
          <a:stretch/>
        </p:blipFill>
        <p:spPr bwMode="auto">
          <a:xfrm>
            <a:off x="19501" y="1"/>
            <a:ext cx="91244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10115" r="14597" b="5654"/>
          <a:stretch/>
        </p:blipFill>
        <p:spPr bwMode="auto">
          <a:xfrm>
            <a:off x="7107" y="-27384"/>
            <a:ext cx="913689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46345" r="13103" b="36184"/>
          <a:stretch/>
        </p:blipFill>
        <p:spPr bwMode="auto">
          <a:xfrm>
            <a:off x="72007" y="2708920"/>
            <a:ext cx="9036497" cy="13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6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question 2 from the same paper you looked at for homework</a:t>
            </a:r>
          </a:p>
          <a:p>
            <a:endParaRPr lang="en-GB" dirty="0"/>
          </a:p>
          <a:p>
            <a:r>
              <a:rPr lang="en-GB" dirty="0" smtClean="0"/>
              <a:t>You have 20 </a:t>
            </a:r>
            <a:r>
              <a:rPr lang="en-GB" dirty="0" err="1" smtClean="0"/>
              <a:t>mins</a:t>
            </a:r>
            <a:r>
              <a:rPr lang="en-GB" dirty="0" smtClean="0"/>
              <a:t> (enough time to look at the sources and write without rushing)</a:t>
            </a:r>
          </a:p>
          <a:p>
            <a:endParaRPr lang="en-GB" dirty="0"/>
          </a:p>
          <a:p>
            <a:r>
              <a:rPr lang="en-GB" dirty="0" smtClean="0"/>
              <a:t>Do without talking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4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321</Words>
  <Application>Microsoft Office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Revision Watching</vt:lpstr>
      <vt:lpstr>Marking your homework</vt:lpstr>
      <vt:lpstr>Top Tips for a comparison question</vt:lpstr>
      <vt:lpstr>Amazing Acronym</vt:lpstr>
      <vt:lpstr>PowerPoint Presentation</vt:lpstr>
      <vt:lpstr>PowerPoint Presentation</vt:lpstr>
      <vt:lpstr>PowerPoint Presentation</vt:lpstr>
      <vt:lpstr>Question 2</vt:lpstr>
      <vt:lpstr>Question 2</vt:lpstr>
      <vt:lpstr>Marking your answer</vt:lpstr>
    </vt:vector>
  </TitlesOfParts>
  <Company>Manor 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Hitler want a war by 1936?</dc:title>
  <dc:creator>Administrator</dc:creator>
  <cp:lastModifiedBy>Administrator</cp:lastModifiedBy>
  <cp:revision>37</cp:revision>
  <dcterms:created xsi:type="dcterms:W3CDTF">2015-02-02T16:51:45Z</dcterms:created>
  <dcterms:modified xsi:type="dcterms:W3CDTF">2015-02-23T14:22:55Z</dcterms:modified>
</cp:coreProperties>
</file>