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93" r:id="rId3"/>
    <p:sldId id="292" r:id="rId4"/>
    <p:sldId id="284" r:id="rId5"/>
    <p:sldId id="291" r:id="rId6"/>
    <p:sldId id="295" r:id="rId7"/>
    <p:sldId id="296" r:id="rId8"/>
    <p:sldId id="297" r:id="rId9"/>
    <p:sldId id="299" r:id="rId10"/>
    <p:sldId id="298" r:id="rId11"/>
    <p:sldId id="290" r:id="rId12"/>
    <p:sldId id="294" r:id="rId13"/>
    <p:sldId id="286" r:id="rId14"/>
    <p:sldId id="28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17" autoAdjust="0"/>
  </p:normalViewPr>
  <p:slideViewPr>
    <p:cSldViewPr>
      <p:cViewPr>
        <p:scale>
          <a:sx n="60" d="100"/>
          <a:sy n="60" d="100"/>
        </p:scale>
        <p:origin x="-696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B77A7-5EAF-4F7F-A6A1-2CC9FC661E07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7D306-9F58-4B4E-BE3D-CC2DF2A3D5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236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BCBC5-3530-4426-991A-E4C79EC6E2B3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7FD7-77F4-4446-9931-51D3E097E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97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BCBC5-3530-4426-991A-E4C79EC6E2B3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7FD7-77F4-4446-9931-51D3E097E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0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BCBC5-3530-4426-991A-E4C79EC6E2B3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7FD7-77F4-4446-9931-51D3E097E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544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BCBC5-3530-4426-991A-E4C79EC6E2B3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7FD7-77F4-4446-9931-51D3E097E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681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BCBC5-3530-4426-991A-E4C79EC6E2B3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7FD7-77F4-4446-9931-51D3E097E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643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BCBC5-3530-4426-991A-E4C79EC6E2B3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7FD7-77F4-4446-9931-51D3E097E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2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BCBC5-3530-4426-991A-E4C79EC6E2B3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7FD7-77F4-4446-9931-51D3E097E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824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BCBC5-3530-4426-991A-E4C79EC6E2B3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7FD7-77F4-4446-9931-51D3E097E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726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BCBC5-3530-4426-991A-E4C79EC6E2B3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7FD7-77F4-4446-9931-51D3E097E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08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BCBC5-3530-4426-991A-E4C79EC6E2B3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7FD7-77F4-4446-9931-51D3E097E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373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BCBC5-3530-4426-991A-E4C79EC6E2B3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7FD7-77F4-4446-9931-51D3E097E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23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BCBC5-3530-4426-991A-E4C79EC6E2B3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E7FD7-77F4-4446-9931-51D3E097E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4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oogle.co.uk/url?sa=i&amp;rct=j&amp;q=&amp;esrc=s&amp;frm=1&amp;source=images&amp;cd=&amp;cad=rja&amp;uact=8&amp;ved=0CAcQjRw&amp;url=http%3A%2F%2Fforums.johnstonefitness.com%2Farchive%2Findex.php%2Ft-705.html&amp;ei=J1brVOSeNsOrU6DUgpAH&amp;bvm=bv.86475890,d.d2s&amp;psig=AFQjCNEZceeFOH1BtT7CMHh7pxB_x1ORCQ&amp;ust=1424795534425077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frm=1&amp;source=images&amp;cd=&amp;cad=rja&amp;uact=8&amp;ved=0CAcQjRw&amp;url=http%3A%2F%2Fen.wikibooks.org%2Fwiki%2FWikijunior%3ANumbers_from_1_to_20&amp;ei=ZFLrVLasNNPPaI-ngJgF&amp;bvm=bv.86475890,d.d24&amp;psig=AFQjCNH5rbXhJ1V6xZwZJOrhrIZyZopByQ&amp;ust=1424794470760494" TargetMode="External"/><Relationship Id="rId13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hyperlink" Target="http://www.google.co.uk/url?sa=i&amp;rct=j&amp;q=&amp;esrc=s&amp;frm=1&amp;source=images&amp;cd=&amp;cad=rja&amp;uact=8&amp;ved=0CAcQjRw&amp;url=http%3A%2F%2Fwww.redmondpie.com%2Fdownload-ios-6-final-for-iphone-ipad-and-ipod-touch-direct-links%2F&amp;ei=zVLrVN2mOYHlaJP0gvAF&amp;bvm=bv.86475890,d.d24&amp;psig=AFQjCNGoZZesAS0rFYh4gqbXGQTcQwJdYA&amp;ust=1424794682731177" TargetMode="External"/><Relationship Id="rId2" Type="http://schemas.openxmlformats.org/officeDocument/2006/relationships/hyperlink" Target="http://www.google.co.uk/url?sa=i&amp;rct=j&amp;q=&amp;esrc=s&amp;frm=1&amp;source=images&amp;cd=&amp;cad=rja&amp;uact=8&amp;ved=0CAcQjRw&amp;url=http%3A%2F%2Fwww.uprm.edu%2Fp%2Fprocuraduria%2Fprocedimiento_para_atender_situaciones&amp;ei=C1LrVL3REoLrUoKCg_gK&amp;bvm=bv.86475890,d.d24&amp;psig=AFQjCNH5rbXhJ1V6xZwZJOrhrIZyZopByQ&amp;ust=1424794470760494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.uk/url?sa=i&amp;rct=j&amp;q=&amp;esrc=s&amp;frm=1&amp;source=images&amp;cd=&amp;cad=rja&amp;uact=8&amp;ved=0CAcQjRw&amp;url=http%3A%2F%2Fwww.clker.com%2Fclipart-28081.html&amp;ei=LlLrVNXDNYX4UJz8gZgP&amp;bvm=bv.86475890,d.d24&amp;psig=AFQjCNH5rbXhJ1V6xZwZJOrhrIZyZopByQ&amp;ust=1424794470760494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png"/><Relationship Id="rId10" Type="http://schemas.openxmlformats.org/officeDocument/2006/relationships/hyperlink" Target="http://www.google.co.uk/url?sa=i&amp;rct=j&amp;q=&amp;esrc=s&amp;frm=1&amp;source=images&amp;cd=&amp;cad=rja&amp;uact=8&amp;ved=0CAcQjRw&amp;url=http%3A%2F%2Fgriffintechnology.com%2Fblog%2Fmisc%2Fios-5-hidden-features%2F&amp;ei=kVLrVOqjNsT3UKiWgtgM&amp;bvm=bv.86475890,d.d24&amp;psig=AFQjCNHovLBk-ag_vA9OJHR8chqy8F8KBA&amp;ust=1424794620024690" TargetMode="External"/><Relationship Id="rId4" Type="http://schemas.openxmlformats.org/officeDocument/2006/relationships/hyperlink" Target="http://www.google.co.uk/url?sa=i&amp;rct=j&amp;q=&amp;esrc=s&amp;frm=1&amp;source=images&amp;cd=&amp;cad=rja&amp;uact=8&amp;ved=0CAcQjRw&amp;url=http%3A%2F%2Fwww.uprm.edu%2Fp%2Fprocuraduria%2Fprocedimiento_para_atender_situaciones&amp;ei=IFLrVNiZG8WsUcWWgvgC&amp;bvm=bv.86475890,d.d24&amp;psig=AFQjCNH5rbXhJ1V6xZwZJOrhrIZyZopByQ&amp;ust=1424794470760494" TargetMode="Externa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oogle.co.uk/url?sa=i&amp;rct=j&amp;q=&amp;esrc=s&amp;frm=1&amp;source=images&amp;cd=&amp;cad=rja&amp;uact=8&amp;ved=0CAcQjRw&amp;url=http%3A%2F%2Fforums.johnstonefitness.com%2Farchive%2Findex.php%2Ft-705.html&amp;ei=J1brVOSeNsOrU6DUgpAH&amp;bvm=bv.86475890,d.d2s&amp;psig=AFQjCNEZceeFOH1BtT7CMHh7pxB_x1ORCQ&amp;ust=1424795534425077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oogle.co.uk/url?sa=i&amp;rct=j&amp;q=&amp;esrc=s&amp;frm=1&amp;source=images&amp;cd=&amp;cad=rja&amp;uact=8&amp;ved=0CAcQjRw&amp;url=http%3A%2F%2Fforums.johnstonefitness.com%2Farchive%2Findex.php%2Ft-705.html&amp;ei=J1brVOSeNsOrU6DUgpAH&amp;bvm=bv.86475890,d.d2s&amp;psig=AFQjCNEZceeFOH1BtT7CMHh7pxB_x1ORCQ&amp;ust=1424795534425077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oogle.co.uk/url?sa=i&amp;rct=j&amp;q=&amp;esrc=s&amp;frm=1&amp;source=images&amp;cd=&amp;cad=rja&amp;uact=8&amp;ved=0CAcQjRw&amp;url=http%3A%2F%2Fforums.johnstonefitness.com%2Farchive%2Findex.php%2Ft-705.html&amp;ei=J1brVOSeNsOrU6DUgpAH&amp;bvm=bv.86475890,d.d2s&amp;psig=AFQjCNEZceeFOH1BtT7CMHh7pxB_x1ORCQ&amp;ust=1424795534425077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oogle.co.uk/url?sa=i&amp;rct=j&amp;q=&amp;esrc=s&amp;frm=1&amp;source=images&amp;cd=&amp;cad=rja&amp;uact=8&amp;ved=0CAcQjRw&amp;url=http%3A%2F%2Fforums.johnstonefitness.com%2Farchive%2Findex.php%2Ft-705.html&amp;ei=J1brVOSeNsOrU6DUgpAH&amp;bvm=bv.86475890,d.d2s&amp;psig=AFQjCNEZceeFOH1BtT7CMHh7pxB_x1ORCQ&amp;ust=1424795534425077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764704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 smtClean="0"/>
              <a:t>Paper 2 </a:t>
            </a:r>
            <a:r>
              <a:rPr lang="en-GB" sz="3200" b="1" u="sng" dirty="0" smtClean="0"/>
              <a:t>Reliability/Trust Questions</a:t>
            </a:r>
            <a:endParaRPr lang="en-GB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7596336" y="0"/>
            <a:ext cx="1547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 smtClean="0"/>
              <a:t>DATE</a:t>
            </a:r>
            <a:endParaRPr lang="en-GB" sz="3200" b="1" u="sng" dirty="0"/>
          </a:p>
        </p:txBody>
      </p:sp>
    </p:spTree>
    <p:extLst>
      <p:ext uri="{BB962C8B-B14F-4D97-AF65-F5344CB8AC3E}">
        <p14:creationId xmlns:p14="http://schemas.microsoft.com/office/powerpoint/2010/main" val="364395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Doh</a:t>
            </a:r>
            <a:r>
              <a:rPr lang="en-GB" dirty="0" smtClean="0"/>
              <a:t>! Moments.</a:t>
            </a:r>
            <a:endParaRPr lang="en-GB" dirty="0"/>
          </a:p>
        </p:txBody>
      </p:sp>
      <p:pic>
        <p:nvPicPr>
          <p:cNvPr id="5126" name="Picture 6" descr="http://www.hellblazer.com/media/doh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4529"/>
            <a:ext cx="270029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53271" y="2513831"/>
            <a:ext cx="55806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Answers do not need balance like a comparison question.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5312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Question </a:t>
            </a:r>
            <a:r>
              <a:rPr lang="en-GB" dirty="0" smtClean="0"/>
              <a:t>4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9" t="17888" r="8513" b="22845"/>
          <a:stretch/>
        </p:blipFill>
        <p:spPr bwMode="auto">
          <a:xfrm>
            <a:off x="179512" y="1196752"/>
            <a:ext cx="8732426" cy="4871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68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Question </a:t>
            </a:r>
            <a:r>
              <a:rPr lang="en-GB" dirty="0" smtClean="0"/>
              <a:t>3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1" t="38578" r="8836" b="46336"/>
          <a:stretch/>
        </p:blipFill>
        <p:spPr bwMode="auto">
          <a:xfrm>
            <a:off x="149546" y="1727388"/>
            <a:ext cx="8886950" cy="126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3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Question </a:t>
            </a:r>
            <a:r>
              <a:rPr lang="en-GB" b="1" dirty="0" smtClean="0"/>
              <a:t>4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 question </a:t>
            </a:r>
            <a:r>
              <a:rPr lang="en-GB" dirty="0" smtClean="0"/>
              <a:t>4 </a:t>
            </a:r>
            <a:r>
              <a:rPr lang="en-GB" dirty="0" smtClean="0"/>
              <a:t>from the same paper you looked at for homework</a:t>
            </a:r>
          </a:p>
          <a:p>
            <a:endParaRPr lang="en-GB" dirty="0"/>
          </a:p>
          <a:p>
            <a:r>
              <a:rPr lang="en-GB" dirty="0" smtClean="0"/>
              <a:t>You have </a:t>
            </a:r>
            <a:r>
              <a:rPr lang="en-GB" dirty="0" smtClean="0"/>
              <a:t>15 </a:t>
            </a:r>
            <a:r>
              <a:rPr lang="en-GB" dirty="0" err="1" smtClean="0"/>
              <a:t>mins</a:t>
            </a:r>
            <a:r>
              <a:rPr lang="en-GB" dirty="0" smtClean="0"/>
              <a:t> (enough time to look at the sources and write without rushing)</a:t>
            </a:r>
          </a:p>
          <a:p>
            <a:endParaRPr lang="en-GB" dirty="0"/>
          </a:p>
          <a:p>
            <a:r>
              <a:rPr lang="en-GB" dirty="0" smtClean="0"/>
              <a:t>Do without talking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348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Marking your answer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484784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Find page </a:t>
            </a:r>
            <a:r>
              <a:rPr lang="en-GB" sz="2400" dirty="0" smtClean="0"/>
              <a:t>6, </a:t>
            </a:r>
            <a:r>
              <a:rPr lang="en-GB" sz="2400" dirty="0" smtClean="0"/>
              <a:t>paper 22 </a:t>
            </a:r>
            <a:r>
              <a:rPr lang="en-GB" sz="2400" dirty="0" smtClean="0"/>
              <a:t>(9 </a:t>
            </a:r>
            <a:r>
              <a:rPr lang="en-GB" sz="2400" dirty="0" smtClean="0"/>
              <a:t>pages in)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Mark your own answer, using the mark scheme provided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Indicate in the margin where the different levels appear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Give yourself a score out of </a:t>
            </a:r>
            <a:r>
              <a:rPr lang="en-GB" sz="2400" dirty="0" smtClean="0"/>
              <a:t>7</a:t>
            </a:r>
            <a:endParaRPr lang="en-GB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Give yourself a target to improve your score (if 8 then think about timing, level of detail </a:t>
            </a:r>
            <a:r>
              <a:rPr lang="en-GB" sz="2400" dirty="0" err="1" smtClean="0"/>
              <a:t>etc</a:t>
            </a:r>
            <a:r>
              <a:rPr lang="en-GB" sz="2400" dirty="0" smtClean="0"/>
              <a:t>)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8235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en-GB" dirty="0" smtClean="0"/>
              <a:t>(Potentially) Violent Watching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https://www.youtube.com/watch?v=dPigk1Zz418</a:t>
            </a:r>
          </a:p>
        </p:txBody>
      </p:sp>
    </p:spTree>
    <p:extLst>
      <p:ext uri="{BB962C8B-B14F-4D97-AF65-F5344CB8AC3E}">
        <p14:creationId xmlns:p14="http://schemas.microsoft.com/office/powerpoint/2010/main" val="309920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Jose Mourinho Blasts Diego Costa 'Stamp' Critics, Puts Focus on Jamie Redknap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0" r="21516"/>
          <a:stretch/>
        </p:blipFill>
        <p:spPr bwMode="auto">
          <a:xfrm>
            <a:off x="35496" y="2708920"/>
            <a:ext cx="3846786" cy="4000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8784976" cy="792088"/>
          </a:xfrm>
        </p:spPr>
        <p:txBody>
          <a:bodyPr/>
          <a:lstStyle/>
          <a:p>
            <a:r>
              <a:rPr lang="en-GB" dirty="0" smtClean="0"/>
              <a:t>Do you trust this source?</a:t>
            </a:r>
            <a:endParaRPr lang="en-GB" dirty="0"/>
          </a:p>
        </p:txBody>
      </p:sp>
      <p:sp>
        <p:nvSpPr>
          <p:cNvPr id="4" name="Rectangular Callout 3"/>
          <p:cNvSpPr/>
          <p:nvPr/>
        </p:nvSpPr>
        <p:spPr>
          <a:xfrm>
            <a:off x="2592288" y="1086652"/>
            <a:ext cx="6444208" cy="1982308"/>
          </a:xfrm>
          <a:prstGeom prst="wedgeRectCallout">
            <a:avLst>
              <a:gd name="adj1" fmla="val -55307"/>
              <a:gd name="adj2" fmla="val 807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" t="31633" r="38629" b="49829"/>
          <a:stretch/>
        </p:blipFill>
        <p:spPr bwMode="auto">
          <a:xfrm>
            <a:off x="2752993" y="1268760"/>
            <a:ext cx="6103991" cy="155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40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9512" y="4221088"/>
            <a:ext cx="8856984" cy="25452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562074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Top Tips for a </a:t>
            </a:r>
            <a:r>
              <a:rPr lang="en-GB" b="1" dirty="0" smtClean="0">
                <a:solidFill>
                  <a:schemeClr val="tx2"/>
                </a:solidFill>
              </a:rPr>
              <a:t>reliability/trust question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620688"/>
            <a:ext cx="8856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Explain in what way you think the sources are reliable or </a:t>
            </a:r>
            <a:r>
              <a:rPr lang="en-GB" dirty="0" smtClean="0"/>
              <a:t>unreliable. You must explain your answer by evaluating the source. There are always ‘clues’ you can look for when assessing the reliability of any source:</a:t>
            </a:r>
          </a:p>
          <a:p>
            <a:endParaRPr lang="en-GB" dirty="0"/>
          </a:p>
          <a:p>
            <a:pPr lvl="0"/>
            <a:r>
              <a:rPr lang="en-GB" dirty="0" smtClean="0"/>
              <a:t>1)    </a:t>
            </a:r>
            <a:r>
              <a:rPr lang="en-GB" b="1" dirty="0" smtClean="0">
                <a:solidFill>
                  <a:srgbClr val="FF0000"/>
                </a:solidFill>
              </a:rPr>
              <a:t>WHO wrote it – </a:t>
            </a:r>
            <a:r>
              <a:rPr lang="en-GB" dirty="0" smtClean="0"/>
              <a:t>did they stand to gain or lose from what they wrote? </a:t>
            </a:r>
          </a:p>
          <a:p>
            <a:pPr marL="342900" lvl="0" indent="-342900">
              <a:buAutoNum type="arabicParenR"/>
            </a:pPr>
            <a:endParaRPr lang="en-GB" dirty="0"/>
          </a:p>
          <a:p>
            <a:pPr lvl="0"/>
            <a:r>
              <a:rPr lang="en-GB" dirty="0" smtClean="0"/>
              <a:t>2)    </a:t>
            </a:r>
            <a:r>
              <a:rPr lang="en-GB" b="1" dirty="0" smtClean="0">
                <a:solidFill>
                  <a:srgbClr val="FF0000"/>
                </a:solidFill>
              </a:rPr>
              <a:t>HOW it is written – </a:t>
            </a:r>
            <a:r>
              <a:rPr lang="en-GB" dirty="0" smtClean="0"/>
              <a:t>is the language especially emotive (over the top) or biased.</a:t>
            </a:r>
          </a:p>
          <a:p>
            <a:pPr lvl="0"/>
            <a:endParaRPr lang="en-GB" dirty="0"/>
          </a:p>
          <a:p>
            <a:pPr lvl="0"/>
            <a:r>
              <a:rPr lang="en-GB" dirty="0" smtClean="0"/>
              <a:t>3)    </a:t>
            </a:r>
            <a:r>
              <a:rPr lang="en-GB" b="1" dirty="0" smtClean="0">
                <a:solidFill>
                  <a:srgbClr val="FF0000"/>
                </a:solidFill>
              </a:rPr>
              <a:t>WHAT is written – </a:t>
            </a:r>
            <a:r>
              <a:rPr lang="en-GB" dirty="0" smtClean="0"/>
              <a:t>does it contradict your own knowledge of the person or event?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4)    </a:t>
            </a:r>
            <a:r>
              <a:rPr lang="en-GB" b="1" dirty="0" smtClean="0">
                <a:solidFill>
                  <a:srgbClr val="FF0000"/>
                </a:solidFill>
              </a:rPr>
              <a:t>CROSS REFERENCING - </a:t>
            </a:r>
            <a:r>
              <a:rPr lang="en-GB" dirty="0" smtClean="0"/>
              <a:t>Do </a:t>
            </a:r>
            <a:r>
              <a:rPr lang="en-GB" dirty="0"/>
              <a:t>other sources in the paper support or contradict the source? </a:t>
            </a:r>
            <a:r>
              <a:rPr lang="en-GB" dirty="0" smtClean="0"/>
              <a:t>This can be from any source or background information.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87524" y="4221088"/>
            <a:ext cx="864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/>
              <a:t>‘When asked whether or not you trust a source, </a:t>
            </a:r>
            <a:r>
              <a:rPr lang="en-GB" i="1" dirty="0">
                <a:solidFill>
                  <a:srgbClr val="FF0000"/>
                </a:solidFill>
              </a:rPr>
              <a:t>it is reasonable to assume that there might be some reason not to</a:t>
            </a:r>
            <a:r>
              <a:rPr lang="en-GB" i="1" dirty="0"/>
              <a:t>, though, of course, there may also be aspects of it that are trustworthy.  Some answers simply accepted what the source said, often on the basis that it </a:t>
            </a:r>
            <a:r>
              <a:rPr lang="en-GB" i="1" dirty="0">
                <a:solidFill>
                  <a:srgbClr val="FF0000"/>
                </a:solidFill>
              </a:rPr>
              <a:t>was true because it agreed with the candidates knowledge </a:t>
            </a:r>
            <a:r>
              <a:rPr lang="en-GB" i="1" dirty="0"/>
              <a:t>of the events.  Alternatively, the source was rejected on the basis that it was biased, written too long after the events, or by someone who was not even [there].  </a:t>
            </a:r>
            <a:r>
              <a:rPr lang="en-GB" i="1" dirty="0">
                <a:solidFill>
                  <a:srgbClr val="FF0000"/>
                </a:solidFill>
              </a:rPr>
              <a:t>Answers based only on asserting (lack of) reliability meet only surface requirements;</a:t>
            </a:r>
            <a:r>
              <a:rPr lang="en-GB" i="1" dirty="0"/>
              <a:t> what is required is an explanation of how and why the source may be seen as (un)reliable.  In other words </a:t>
            </a:r>
            <a:r>
              <a:rPr lang="en-GB" i="1" dirty="0">
                <a:solidFill>
                  <a:srgbClr val="FF0000"/>
                </a:solidFill>
              </a:rPr>
              <a:t>the answer needs to evaluate the source.</a:t>
            </a:r>
          </a:p>
        </p:txBody>
      </p:sp>
    </p:spTree>
    <p:extLst>
      <p:ext uri="{BB962C8B-B14F-4D97-AF65-F5344CB8AC3E}">
        <p14:creationId xmlns:p14="http://schemas.microsoft.com/office/powerpoint/2010/main" val="403952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482413">
            <a:off x="4339346" y="1302265"/>
            <a:ext cx="4951637" cy="1708400"/>
          </a:xfrm>
        </p:spPr>
        <p:txBody>
          <a:bodyPr>
            <a:noAutofit/>
          </a:bodyPr>
          <a:lstStyle/>
          <a:p>
            <a:r>
              <a:rPr lang="en-GB" sz="6000" dirty="0" smtClean="0">
                <a:solidFill>
                  <a:srgbClr val="0070C0"/>
                </a:solidFill>
                <a:latin typeface="Algerian" pitchFamily="82" charset="0"/>
              </a:rPr>
              <a:t>Reliability checklist</a:t>
            </a:r>
            <a:endParaRPr lang="en-GB" sz="6000" dirty="0">
              <a:solidFill>
                <a:srgbClr val="0070C0"/>
              </a:solidFill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4498" y="1700808"/>
            <a:ext cx="68407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dobe Gothic Std B" pitchFamily="34" charset="-128"/>
                <a:ea typeface="Adobe Gothic Std B" pitchFamily="34" charset="-128"/>
              </a:rPr>
              <a:t>Who produced it?</a:t>
            </a:r>
          </a:p>
          <a:p>
            <a:endParaRPr lang="en-GB" sz="2800" dirty="0">
              <a:latin typeface="Adobe Gothic Std B" pitchFamily="34" charset="-128"/>
              <a:ea typeface="Adobe Gothic Std B" pitchFamily="34" charset="-128"/>
            </a:endParaRPr>
          </a:p>
          <a:p>
            <a:r>
              <a:rPr lang="en-GB" sz="2800" dirty="0" smtClean="0">
                <a:latin typeface="Adobe Gothic Std B" pitchFamily="34" charset="-128"/>
                <a:ea typeface="Adobe Gothic Std B" pitchFamily="34" charset="-128"/>
              </a:rPr>
              <a:t>How </a:t>
            </a:r>
            <a:r>
              <a:rPr lang="en-GB" sz="2800" dirty="0">
                <a:latin typeface="Adobe Gothic Std B" pitchFamily="34" charset="-128"/>
                <a:ea typeface="Adobe Gothic Std B" pitchFamily="34" charset="-128"/>
              </a:rPr>
              <a:t>is it produced</a:t>
            </a:r>
            <a:r>
              <a:rPr lang="en-GB" sz="2800" dirty="0" smtClean="0">
                <a:latin typeface="Adobe Gothic Std B" pitchFamily="34" charset="-128"/>
                <a:ea typeface="Adobe Gothic Std B" pitchFamily="34" charset="-128"/>
              </a:rPr>
              <a:t>?</a:t>
            </a:r>
          </a:p>
          <a:p>
            <a:endParaRPr lang="en-GB" sz="2800" dirty="0">
              <a:latin typeface="Adobe Gothic Std B" pitchFamily="34" charset="-128"/>
              <a:ea typeface="Adobe Gothic Std B" pitchFamily="34" charset="-128"/>
            </a:endParaRPr>
          </a:p>
          <a:p>
            <a:r>
              <a:rPr lang="en-GB" sz="2800" dirty="0" smtClean="0">
                <a:latin typeface="Adobe Gothic Std B" pitchFamily="34" charset="-128"/>
                <a:ea typeface="Adobe Gothic Std B" pitchFamily="34" charset="-128"/>
              </a:rPr>
              <a:t>Why did they produce it?</a:t>
            </a:r>
          </a:p>
          <a:p>
            <a:endParaRPr lang="en-GB" sz="2800" dirty="0">
              <a:latin typeface="Adobe Gothic Std B" pitchFamily="34" charset="-128"/>
              <a:ea typeface="Adobe Gothic Std B" pitchFamily="34" charset="-128"/>
            </a:endParaRPr>
          </a:p>
          <a:p>
            <a:r>
              <a:rPr lang="en-GB" sz="2800" dirty="0" smtClean="0">
                <a:latin typeface="Adobe Gothic Std B" pitchFamily="34" charset="-128"/>
                <a:ea typeface="Adobe Gothic Std B" pitchFamily="34" charset="-128"/>
              </a:rPr>
              <a:t>When did they produce it?</a:t>
            </a:r>
          </a:p>
          <a:p>
            <a:endParaRPr lang="en-GB" sz="2800" dirty="0">
              <a:latin typeface="Adobe Gothic Std B" pitchFamily="34" charset="-128"/>
              <a:ea typeface="Adobe Gothic Std B" pitchFamily="34" charset="-128"/>
            </a:endParaRPr>
          </a:p>
          <a:p>
            <a:r>
              <a:rPr lang="en-GB" sz="2800" dirty="0" smtClean="0">
                <a:latin typeface="Adobe Gothic Std B" pitchFamily="34" charset="-128"/>
                <a:ea typeface="Adobe Gothic Std B" pitchFamily="34" charset="-128"/>
              </a:rPr>
              <a:t>Can it be backed up with knowledge?</a:t>
            </a:r>
          </a:p>
          <a:p>
            <a:endParaRPr lang="en-GB" sz="2800" dirty="0">
              <a:latin typeface="Adobe Gothic Std B" pitchFamily="34" charset="-128"/>
              <a:ea typeface="Adobe Gothic Std B" pitchFamily="34" charset="-128"/>
            </a:endParaRPr>
          </a:p>
          <a:p>
            <a:r>
              <a:rPr lang="en-GB" sz="2800" dirty="0" smtClean="0">
                <a:latin typeface="Adobe Gothic Std B" pitchFamily="34" charset="-128"/>
                <a:ea typeface="Adobe Gothic Std B" pitchFamily="34" charset="-128"/>
              </a:rPr>
              <a:t>Can it be backed up by any other source?</a:t>
            </a:r>
          </a:p>
        </p:txBody>
      </p:sp>
      <p:sp>
        <p:nvSpPr>
          <p:cNvPr id="5" name="AutoShape 6" descr="Image result for 1"/>
          <p:cNvSpPr>
            <a:spLocks noChangeAspect="1" noChangeArrowheads="1"/>
          </p:cNvSpPr>
          <p:nvPr/>
        </p:nvSpPr>
        <p:spPr bwMode="auto">
          <a:xfrm>
            <a:off x="1349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 descr="http://www.uprm.edu/cms/index.php?a=file&amp;fid=435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2528143"/>
            <a:ext cx="575519" cy="57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uprm.edu/cms/index.php?a=file&amp;fid=435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90" y="3356992"/>
            <a:ext cx="588367" cy="58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clker.com/cliparts/3/1/b/4/12427969621529811764Number_4_in_red_rounded_square.svg.med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62" y="4181306"/>
            <a:ext cx="615846" cy="61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upload.wikimedia.org/wikipedia/commons/thumb/8/88/Number_1_in_green_rounded_square.svg/2000px-Number_1_in_green_rounded_square.svg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58" y="1655092"/>
            <a:ext cx="602649" cy="60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griffintechnology.com/blog/wp-content/uploads/2011/10/ios5.jpg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9" r="12649"/>
          <a:stretch/>
        </p:blipFill>
        <p:spPr bwMode="auto">
          <a:xfrm>
            <a:off x="460284" y="5073873"/>
            <a:ext cx="583324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cdn.redmondpie.com/wp-content/uploads/2012/06/ios6-logo.jpg">
            <a:hlinkClick r:id="rId12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" t="5889" r="6196" b="9828"/>
          <a:stretch/>
        </p:blipFill>
        <p:spPr bwMode="auto">
          <a:xfrm>
            <a:off x="460284" y="5962330"/>
            <a:ext cx="583324" cy="57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35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Doh</a:t>
            </a:r>
            <a:r>
              <a:rPr lang="en-GB" dirty="0" smtClean="0"/>
              <a:t>! Moments.</a:t>
            </a:r>
            <a:endParaRPr lang="en-GB" dirty="0"/>
          </a:p>
        </p:txBody>
      </p:sp>
      <p:pic>
        <p:nvPicPr>
          <p:cNvPr id="5126" name="Picture 6" descr="http://www.hellblazer.com/media/doh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4529"/>
            <a:ext cx="270029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53271" y="2513831"/>
            <a:ext cx="55806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Just because it was written at the time does not make something reliable.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10405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Doh</a:t>
            </a:r>
            <a:r>
              <a:rPr lang="en-GB" dirty="0" smtClean="0"/>
              <a:t>! Moments.</a:t>
            </a:r>
            <a:endParaRPr lang="en-GB" dirty="0"/>
          </a:p>
        </p:txBody>
      </p:sp>
      <p:pic>
        <p:nvPicPr>
          <p:cNvPr id="5126" name="Picture 6" descr="http://www.hellblazer.com/media/doh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4529"/>
            <a:ext cx="270029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53271" y="2513831"/>
            <a:ext cx="55806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Just because the author was a historian does not make the source reliable.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0002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Doh</a:t>
            </a:r>
            <a:r>
              <a:rPr lang="en-GB" dirty="0" smtClean="0"/>
              <a:t>! Moments.</a:t>
            </a:r>
            <a:endParaRPr lang="en-GB" dirty="0"/>
          </a:p>
        </p:txBody>
      </p:sp>
      <p:pic>
        <p:nvPicPr>
          <p:cNvPr id="5126" name="Picture 6" descr="http://www.hellblazer.com/media/doh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4529"/>
            <a:ext cx="270029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53271" y="2513831"/>
            <a:ext cx="55806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Just because the source is a photograph does not make it reliable.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4579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Doh</a:t>
            </a:r>
            <a:r>
              <a:rPr lang="en-GB" dirty="0" smtClean="0"/>
              <a:t>! Moments.</a:t>
            </a:r>
            <a:endParaRPr lang="en-GB" dirty="0"/>
          </a:p>
        </p:txBody>
      </p:sp>
      <p:pic>
        <p:nvPicPr>
          <p:cNvPr id="5126" name="Picture 6" descr="http://www.hellblazer.com/media/doh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4529"/>
            <a:ext cx="270029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53271" y="2513831"/>
            <a:ext cx="55806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Just because the source is long/complex does not make it reliable.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91119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517</Words>
  <Application>Microsoft Office PowerPoint</Application>
  <PresentationFormat>On-screen Show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(Potentially) Violent Watching</vt:lpstr>
      <vt:lpstr>Do you trust this source?</vt:lpstr>
      <vt:lpstr>Top Tips for a reliability/trust question</vt:lpstr>
      <vt:lpstr>Reliability checklist</vt:lpstr>
      <vt:lpstr>Doh! Moments.</vt:lpstr>
      <vt:lpstr>Doh! Moments.</vt:lpstr>
      <vt:lpstr>Doh! Moments.</vt:lpstr>
      <vt:lpstr>Doh! Moments.</vt:lpstr>
      <vt:lpstr>Doh! Moments.</vt:lpstr>
      <vt:lpstr>Question 4</vt:lpstr>
      <vt:lpstr>Question 3</vt:lpstr>
      <vt:lpstr>Question 4</vt:lpstr>
      <vt:lpstr>Marking your answer</vt:lpstr>
    </vt:vector>
  </TitlesOfParts>
  <Company>Manor 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 Hitler want a war by 1936?</dc:title>
  <dc:creator>Administrator</dc:creator>
  <cp:lastModifiedBy>Administrator</cp:lastModifiedBy>
  <cp:revision>43</cp:revision>
  <dcterms:created xsi:type="dcterms:W3CDTF">2015-02-02T16:51:45Z</dcterms:created>
  <dcterms:modified xsi:type="dcterms:W3CDTF">2015-02-23T16:36:07Z</dcterms:modified>
</cp:coreProperties>
</file>