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3" r:id="rId2"/>
    <p:sldId id="258" r:id="rId3"/>
    <p:sldId id="300" r:id="rId4"/>
    <p:sldId id="293" r:id="rId5"/>
    <p:sldId id="284" r:id="rId6"/>
    <p:sldId id="291" r:id="rId7"/>
    <p:sldId id="290" r:id="rId8"/>
    <p:sldId id="294" r:id="rId9"/>
    <p:sldId id="304" r:id="rId10"/>
    <p:sldId id="305" r:id="rId11"/>
    <p:sldId id="286" r:id="rId12"/>
    <p:sldId id="287" r:id="rId13"/>
    <p:sldId id="301" r:id="rId14"/>
    <p:sldId id="30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7" autoAdjust="0"/>
  </p:normalViewPr>
  <p:slideViewPr>
    <p:cSldViewPr>
      <p:cViewPr>
        <p:scale>
          <a:sx n="60" d="100"/>
          <a:sy n="60" d="100"/>
        </p:scale>
        <p:origin x="-702"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B77A7-5EAF-4F7F-A6A1-2CC9FC661E07}" type="datetimeFigureOut">
              <a:rPr lang="en-GB" smtClean="0"/>
              <a:t>03/03/2015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7D306-9F58-4B4E-BE3D-CC2DF2A3D59A}" type="slidenum">
              <a:rPr lang="en-GB" smtClean="0"/>
              <a:t>‹#›</a:t>
            </a:fld>
            <a:endParaRPr lang="en-GB"/>
          </a:p>
        </p:txBody>
      </p:sp>
    </p:spTree>
    <p:extLst>
      <p:ext uri="{BB962C8B-B14F-4D97-AF65-F5344CB8AC3E}">
        <p14:creationId xmlns:p14="http://schemas.microsoft.com/office/powerpoint/2010/main" val="311023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7BCBC5-3530-4426-991A-E4C79EC6E2B3}"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358897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7BCBC5-3530-4426-991A-E4C79EC6E2B3}"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22650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7BCBC5-3530-4426-991A-E4C79EC6E2B3}"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74754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7BCBC5-3530-4426-991A-E4C79EC6E2B3}"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398968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BCBC5-3530-4426-991A-E4C79EC6E2B3}"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116564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7BCBC5-3530-4426-991A-E4C79EC6E2B3}" type="datetimeFigureOut">
              <a:rPr lang="en-GB" smtClean="0"/>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74820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7BCBC5-3530-4426-991A-E4C79EC6E2B3}" type="datetimeFigureOut">
              <a:rPr lang="en-GB" smtClean="0"/>
              <a:t>03/03/2015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3516824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7BCBC5-3530-4426-991A-E4C79EC6E2B3}" type="datetimeFigureOut">
              <a:rPr lang="en-GB" smtClean="0"/>
              <a:t>03/03/2015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3984726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BCBC5-3530-4426-991A-E4C79EC6E2B3}" type="datetimeFigureOut">
              <a:rPr lang="en-GB" smtClean="0"/>
              <a:t>03/03/2015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156108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BCBC5-3530-4426-991A-E4C79EC6E2B3}" type="datetimeFigureOut">
              <a:rPr lang="en-GB" smtClean="0"/>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141837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BCBC5-3530-4426-991A-E4C79EC6E2B3}" type="datetimeFigureOut">
              <a:rPr lang="en-GB" smtClean="0"/>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C7E7FD7-77F4-4446-9931-51D3E097ED8A}" type="slidenum">
              <a:rPr lang="en-GB" smtClean="0"/>
              <a:t>‹#›</a:t>
            </a:fld>
            <a:endParaRPr lang="en-GB"/>
          </a:p>
        </p:txBody>
      </p:sp>
    </p:spTree>
    <p:extLst>
      <p:ext uri="{BB962C8B-B14F-4D97-AF65-F5344CB8AC3E}">
        <p14:creationId xmlns:p14="http://schemas.microsoft.com/office/powerpoint/2010/main" val="67223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BCBC5-3530-4426-991A-E4C79EC6E2B3}" type="datetimeFigureOut">
              <a:rPr lang="en-GB" smtClean="0"/>
              <a:t>03/03/2015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E7FD7-77F4-4446-9931-51D3E097ED8A}" type="slidenum">
              <a:rPr lang="en-GB" smtClean="0"/>
              <a:t>‹#›</a:t>
            </a:fld>
            <a:endParaRPr lang="en-GB"/>
          </a:p>
        </p:txBody>
      </p:sp>
    </p:spTree>
    <p:extLst>
      <p:ext uri="{BB962C8B-B14F-4D97-AF65-F5344CB8AC3E}">
        <p14:creationId xmlns:p14="http://schemas.microsoft.com/office/powerpoint/2010/main" val="86547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uact=8&amp;ved=0CAcQjRw&amp;url=http://simple.wiktionary.org/wiki/tick&amp;ei=v1z0VIL3DMbqaKmqgYAG&amp;bvm=bv.87269000,d.d2s&amp;psig=AFQjCNENLPoS8soCXixRFObW5qiefTVupw&amp;ust=1425387050230073" TargetMode="External"/><Relationship Id="rId2" Type="http://schemas.openxmlformats.org/officeDocument/2006/relationships/hyperlink" Target="http://www.google.co.uk/url?sa=i&amp;rct=j&amp;q=&amp;esrc=s&amp;frm=1&amp;source=images&amp;cd=&amp;cad=rja&amp;uact=8&amp;ved=0CAcQjRw&amp;url=http://www.clipartpanda.com/categories/tick-20clipart&amp;ei=tVz0VMX4GMv8UMjsgqAF&amp;bvm=bv.87269000,d.d2s&amp;psig=AFQjCNENLPoS8soCXixRFObW5qiefTVupw&amp;ust=1425387050230073"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uk/url?sa=i&amp;rct=j&amp;q=&amp;esrc=s&amp;frm=1&amp;source=images&amp;cd=&amp;cad=rja&amp;uact=8&amp;ved=0CAcQjRw&amp;url=https://twitter.com/qzindia/status/553083391290011648&amp;ei=fiLwVNm9HsyBUYfYg6AG&amp;bvm=bv.87269000,d.d24&amp;psig=AFQjCNEAuFu0S8Povl8NMXwlSHV78YCnIQ&amp;ust=1425109859576182"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17146" y="1916832"/>
            <a:ext cx="8229600" cy="4525963"/>
          </a:xfrm>
        </p:spPr>
        <p:txBody>
          <a:bodyPr/>
          <a:lstStyle/>
          <a:p>
            <a:r>
              <a:rPr lang="en-GB" dirty="0" smtClean="0"/>
              <a:t>Do this question without talking</a:t>
            </a:r>
          </a:p>
          <a:p>
            <a:endParaRPr lang="en-GB" dirty="0"/>
          </a:p>
          <a:p>
            <a:r>
              <a:rPr lang="en-GB" dirty="0" smtClean="0"/>
              <a:t>15 </a:t>
            </a:r>
            <a:r>
              <a:rPr lang="en-GB" dirty="0" err="1" smtClean="0"/>
              <a:t>mins</a:t>
            </a:r>
            <a:endParaRPr lang="en-GB" dirty="0" smtClean="0"/>
          </a:p>
          <a:p>
            <a:endParaRPr lang="en-GB" dirty="0"/>
          </a:p>
          <a:p>
            <a:r>
              <a:rPr lang="en-GB" dirty="0" smtClean="0"/>
              <a:t>Practice makes perfect (sad but true)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476" t="50000" r="6250" b="32759"/>
          <a:stretch/>
        </p:blipFill>
        <p:spPr bwMode="auto">
          <a:xfrm>
            <a:off x="179512" y="188640"/>
            <a:ext cx="8704869"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Marks</a:t>
            </a:r>
            <a:endParaRPr lang="en-GB" dirty="0"/>
          </a:p>
        </p:txBody>
      </p:sp>
      <p:sp>
        <p:nvSpPr>
          <p:cNvPr id="3" name="Content Placeholder 2"/>
          <p:cNvSpPr>
            <a:spLocks noGrp="1"/>
          </p:cNvSpPr>
          <p:nvPr>
            <p:ph idx="1"/>
          </p:nvPr>
        </p:nvSpPr>
        <p:spPr>
          <a:xfrm>
            <a:off x="457200" y="1600200"/>
            <a:ext cx="8229600" cy="4565103"/>
          </a:xfrm>
        </p:spPr>
        <p:txBody>
          <a:bodyPr>
            <a:normAutofit lnSpcReduction="10000"/>
          </a:bodyPr>
          <a:lstStyle/>
          <a:p>
            <a:pPr marL="0" indent="0">
              <a:buNone/>
            </a:pPr>
            <a:r>
              <a:rPr lang="en-GB" dirty="0" smtClean="0"/>
              <a:t>1 – Writes about source, no reference to question</a:t>
            </a:r>
            <a:endParaRPr lang="en-GB" dirty="0"/>
          </a:p>
          <a:p>
            <a:pPr marL="0" indent="0">
              <a:buNone/>
            </a:pPr>
            <a:r>
              <a:rPr lang="en-GB" dirty="0" smtClean="0"/>
              <a:t>2 – Explains some of the source</a:t>
            </a:r>
          </a:p>
          <a:p>
            <a:pPr marL="0" indent="0">
              <a:buNone/>
            </a:pPr>
            <a:r>
              <a:rPr lang="en-GB" dirty="0" smtClean="0"/>
              <a:t>3 – Uses the context of 1938 but not message</a:t>
            </a:r>
          </a:p>
          <a:p>
            <a:pPr marL="0" indent="0">
              <a:buNone/>
            </a:pPr>
            <a:r>
              <a:rPr lang="en-GB" dirty="0" smtClean="0"/>
              <a:t>4 – Explains message (sub messages) and context</a:t>
            </a:r>
          </a:p>
          <a:p>
            <a:pPr marL="0" indent="0">
              <a:buNone/>
            </a:pPr>
            <a:r>
              <a:rPr lang="en-GB" dirty="0" smtClean="0"/>
              <a:t>5 – Explains the source’s purpose</a:t>
            </a:r>
          </a:p>
          <a:p>
            <a:pPr marL="0" indent="0">
              <a:buNone/>
            </a:pPr>
            <a:r>
              <a:rPr lang="en-GB" dirty="0" smtClean="0"/>
              <a:t>6 – Explains purpose in the context of 1938 (needs ‘big message’ also)</a:t>
            </a:r>
            <a:endParaRPr lang="en-GB" dirty="0"/>
          </a:p>
        </p:txBody>
      </p:sp>
    </p:spTree>
    <p:extLst>
      <p:ext uri="{BB962C8B-B14F-4D97-AF65-F5344CB8AC3E}">
        <p14:creationId xmlns:p14="http://schemas.microsoft.com/office/powerpoint/2010/main" val="4134022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Question 5</a:t>
            </a:r>
            <a:endParaRPr lang="en-GB" b="1" dirty="0"/>
          </a:p>
        </p:txBody>
      </p:sp>
      <p:sp>
        <p:nvSpPr>
          <p:cNvPr id="3" name="Content Placeholder 2"/>
          <p:cNvSpPr>
            <a:spLocks noGrp="1"/>
          </p:cNvSpPr>
          <p:nvPr>
            <p:ph idx="1"/>
          </p:nvPr>
        </p:nvSpPr>
        <p:spPr/>
        <p:txBody>
          <a:bodyPr/>
          <a:lstStyle/>
          <a:p>
            <a:r>
              <a:rPr lang="en-GB" dirty="0" smtClean="0"/>
              <a:t>Do question 5 from the same paper you looked at for homework</a:t>
            </a:r>
          </a:p>
          <a:p>
            <a:endParaRPr lang="en-GB" dirty="0"/>
          </a:p>
          <a:p>
            <a:r>
              <a:rPr lang="en-GB" dirty="0" smtClean="0"/>
              <a:t>Bullet point answer plan</a:t>
            </a:r>
            <a:endParaRPr lang="en-GB" dirty="0"/>
          </a:p>
        </p:txBody>
      </p:sp>
    </p:spTree>
    <p:extLst>
      <p:ext uri="{BB962C8B-B14F-4D97-AF65-F5344CB8AC3E}">
        <p14:creationId xmlns:p14="http://schemas.microsoft.com/office/powerpoint/2010/main" val="1813482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Marking your answer</a:t>
            </a:r>
            <a:endParaRPr lang="en-GB" dirty="0"/>
          </a:p>
        </p:txBody>
      </p:sp>
      <p:sp>
        <p:nvSpPr>
          <p:cNvPr id="5" name="TextBox 4"/>
          <p:cNvSpPr txBox="1"/>
          <p:nvPr/>
        </p:nvSpPr>
        <p:spPr>
          <a:xfrm>
            <a:off x="467544" y="1484784"/>
            <a:ext cx="8280920" cy="3785652"/>
          </a:xfrm>
          <a:prstGeom prst="rect">
            <a:avLst/>
          </a:prstGeom>
          <a:noFill/>
        </p:spPr>
        <p:txBody>
          <a:bodyPr wrap="square" rtlCol="0">
            <a:spAutoFit/>
          </a:bodyPr>
          <a:lstStyle/>
          <a:p>
            <a:pPr marL="285750" indent="-285750">
              <a:buFont typeface="Arial" pitchFamily="34" charset="0"/>
              <a:buChar char="•"/>
            </a:pPr>
            <a:r>
              <a:rPr lang="en-GB" sz="2400" dirty="0" smtClean="0"/>
              <a:t>Find page 6, paper 22 (9 pages in)</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Mark your own answer, using the mark scheme provided</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Indicate in the margin where the different levels appear</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Give yourself a score out of 7</a:t>
            </a:r>
          </a:p>
          <a:p>
            <a:pPr marL="285750" indent="-285750">
              <a:buFont typeface="Arial" pitchFamily="34" charset="0"/>
              <a:buChar char="•"/>
            </a:pPr>
            <a:endParaRPr lang="en-GB" sz="2400" dirty="0"/>
          </a:p>
          <a:p>
            <a:pPr marL="285750" indent="-285750">
              <a:buFont typeface="Arial" pitchFamily="34" charset="0"/>
              <a:buChar char="•"/>
            </a:pPr>
            <a:r>
              <a:rPr lang="en-GB" sz="2400" dirty="0" smtClean="0"/>
              <a:t>Give yourself a target to improve your score (if 8 then think about timing, level of detail </a:t>
            </a:r>
            <a:r>
              <a:rPr lang="en-GB" sz="2400" dirty="0" err="1" smtClean="0"/>
              <a:t>etc</a:t>
            </a:r>
            <a:r>
              <a:rPr lang="en-GB" sz="2400" dirty="0" smtClean="0"/>
              <a:t>) </a:t>
            </a:r>
            <a:endParaRPr lang="en-GB" sz="2400" dirty="0"/>
          </a:p>
        </p:txBody>
      </p:sp>
    </p:spTree>
    <p:extLst>
      <p:ext uri="{BB962C8B-B14F-4D97-AF65-F5344CB8AC3E}">
        <p14:creationId xmlns:p14="http://schemas.microsoft.com/office/powerpoint/2010/main" val="408235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we are up to</a:t>
            </a:r>
            <a:endParaRPr lang="en-GB" dirty="0"/>
          </a:p>
        </p:txBody>
      </p:sp>
      <p:sp>
        <p:nvSpPr>
          <p:cNvPr id="3" name="TextBox 2"/>
          <p:cNvSpPr txBox="1"/>
          <p:nvPr/>
        </p:nvSpPr>
        <p:spPr>
          <a:xfrm>
            <a:off x="323528" y="2514427"/>
            <a:ext cx="8424936" cy="2677656"/>
          </a:xfrm>
          <a:prstGeom prst="rect">
            <a:avLst/>
          </a:prstGeom>
          <a:noFill/>
        </p:spPr>
        <p:txBody>
          <a:bodyPr wrap="square" rtlCol="0">
            <a:spAutoFit/>
          </a:bodyPr>
          <a:lstStyle/>
          <a:p>
            <a:pPr marL="342900" indent="-342900">
              <a:buAutoNum type="arabicPeriod"/>
            </a:pPr>
            <a:r>
              <a:rPr lang="en-GB" sz="2800" b="1" dirty="0" smtClean="0"/>
              <a:t>Comparison questions</a:t>
            </a:r>
          </a:p>
          <a:p>
            <a:pPr marL="342900" indent="-342900">
              <a:buAutoNum type="arabicPeriod"/>
            </a:pPr>
            <a:endParaRPr lang="en-GB" sz="2800" b="1" dirty="0"/>
          </a:p>
          <a:p>
            <a:pPr marL="342900" indent="-342900">
              <a:buAutoNum type="arabicPeriod"/>
            </a:pPr>
            <a:r>
              <a:rPr lang="en-GB" sz="2800" b="1" dirty="0" smtClean="0"/>
              <a:t>Reliability questions</a:t>
            </a:r>
          </a:p>
          <a:p>
            <a:pPr marL="342900" indent="-342900">
              <a:buAutoNum type="arabicPeriod"/>
            </a:pPr>
            <a:endParaRPr lang="en-GB" sz="2800" b="1" dirty="0"/>
          </a:p>
          <a:p>
            <a:pPr marL="342900" indent="-342900">
              <a:buAutoNum type="arabicPeriod"/>
            </a:pPr>
            <a:r>
              <a:rPr lang="en-GB" sz="2800" b="1" dirty="0" smtClean="0"/>
              <a:t>Purpose questions</a:t>
            </a:r>
          </a:p>
          <a:p>
            <a:pPr marL="342900" indent="-342900">
              <a:buAutoNum type="arabicPeriod"/>
            </a:pPr>
            <a:endParaRPr lang="en-GB" sz="2800" b="1" dirty="0"/>
          </a:p>
        </p:txBody>
      </p:sp>
      <p:sp>
        <p:nvSpPr>
          <p:cNvPr id="4" name="AutoShape 2" descr="Image result for tick"/>
          <p:cNvSpPr>
            <a:spLocks noChangeAspect="1" noChangeArrowheads="1"/>
          </p:cNvSpPr>
          <p:nvPr/>
        </p:nvSpPr>
        <p:spPr bwMode="auto">
          <a:xfrm>
            <a:off x="1349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png;base64,iVBORw0KGgoAAAANSUhEUgAAAOEAAADhCAMAAAAJbSJIAAAAw1BMVEX///8AAP8AAAAAAPsAAH8AAOQAAPYAAOfZ2dnd3d34+Pjy8vLq6uo/Pz8AAO7t7e3k5OQAALG/v7+YmJjGxsa2trYAACIAANEAAFptbW17e3uvr69ycnIAAKiKiooxMTFQUFAAANpJSUkAAJIAAGYAAFHPz88AAAcAAMEAACoAAEwAAC5dXV0AAKCnp6cAAB4AAEImJiYAAK0AAIg3NzcVFRUAABcAAIIAALkAAHEAAD4AADNlZWUAAEgAAGAAAI4bGxssHw2NAAAI00lEQVR4nO2dbVviOhCGN1lRFHwDFAGFogirIq7ru7Kr//9XbScttbRNk9DQZHr1/rZfDjOHkGeemST++FFSUlJSUlJSgo/txmzWa9VNh7EuWh26oF8zHcwaqA5omKbpeLTTpxEc0xFpZh5kdvUx8Veq6Zi04nhJXb7uEaC9Af/aMR2VRh5Zfh9DErD1TGnLdFja2LlnCW6QMJUCZVjzVugnWWZC901Hpom6l+BtJEFCz01HpoltL8HDaIIPdNt0aHoYewn+iiZ4WBTJb3gJtqMJtmnHdGh66HkJDqMJVoryI2x6CW5FE9ykX6ZD04Nfiu5FEyRXtBjWosvyO96MJXhZkG3Uq7U/YvmRN9owHZsWvFr7bzzB24LoxC5L8CSe4C96ajo2Hex4fv4tnuCwGDpRe0owE4w9+mU6OB3seypxEU/QNRRF0IkDL8GzhATfC6ETVS/B14QER4XQCZ6ZcPkshE7wzAQBw1QEneCZCQKGqQg6wTMTLlv0y3R0GuCaCTBMRdAJrplwuSmCTnR4ZsLlpAg6MeWZCZeXIujEOc9MuJwVoe/0yDMTTCd2TYeXmcTJxIIKfTIdX2ZqfDPBdAL9gKLONxMEGmtV0wFm5YBvJgg01o5MB5iVKt9MuGzgH2aP+WaCgE7MTQeYlQbfTBBorD2aDjArPb6ZIGySjf00wozlN0kyE4TpBPbzXf0UM0FAJ8amI8xIN8VMENCJmekIM9JJMRMEdKJrOsKMTFPMBAGdcExHmBEnxUwQ8BP3piPMyG6KmSDQd8LelhmkmAnCdAJ3W2bnK81MuHwgb8v4s6XYMaeAf8jbMvVUM0HgQBfutsx2qpkgMJ/A3ZapppoJAjpBTceYiVaqmSAwx8Zdbjf4kwmfCe5yu5duJlx+4y63Z+lmgsB5J9TldjPdTBA47+SYDjIL3XQzQaAt82U6yCycsgRHKQlWcJfb83QzQVi5jbm77aSbCeAGdXfbmw7G7kyE+Ye6uz0QmAkC5fbUdJSr408H+WbC5ZUOTIe5OjWRmSBwbBRxd7suMhOEldt4uxYHIjMB3CHuWlSFZoJAdxtv18KbDt6lmAkC3W28Q8KW0Ey4/EG8jR4JzQRhXQu02+hMaCYI7m20KTQTwDPebbQvNBPANd5t1PO70QvYURBvo3OxmSCot9Gp2EwQ1NvoudhMENTb6KPYTADPWE29bweHogQvsZp6/2pdRZTgC1ZTvy9jJgjM0JAeRTiQMROEmXqcvVFv/HnzU5Qg2t6oZwd/i/Ij5Jj2TMe6Ei0ZMwGcIB0xHUmZCQJXJXFetJtJmQkCIyack/qmlJkgbMSEclLflzITLj+RPtJ1KmUmgHecnncuZSaAN5ye15EzEwQOxqL0vLtyZoKg9bwDOTNBmOdFWKz5h0WFZgJAWax508FnoZkAUBZrdUkzAVxgLNa2Zc0EYcUavl3Gc0uXUgluUXpgOl5lWrJmApggHFAcyZoJ4BphZ20mayaAF4SnDpuyZgJ4XfOd+p2m4/Q1N9D70maCrN8S+idadnX+0k+lzQTJwRJ6YwSgqUuQptJmAvi95l2mTkN0tJyEd6TNBLCx7l0GZPlkc/jm5zjIPvDZlTYTwLp3GXef8X8wmxeLLzLbX4fwZ0tSZoLk03hygi7t64ef43x1m+bNluTMBGG7zPprmXFoU8i8WFXMBPA3l1rG3fmOg4/8XqzNFRaripkAcqpl4JcYvrAZLNaO6mKtKpgJ9kl5tbfhvtHSJw9Hfo6PSotVyUwQtsvk5ZgGlL4sf3hosUqXAUpmApjkdxYBVlfsmG6wWE/lalYlMwFc5tmXmSf+etqLxSpTsyqZCeAz1+uu+5wyUn6xdlXMBJB3X8Z1O3fJkQSLtZu2K3jvdEiaCSD/7i/lX/EPFus51+SomQngOPfboLARciuR78WaHNa5kpkARgYu1Q/SN/q0xSo/mVhwZuJAUKJihAnKAGd5sfrnuGTNBPtPmXkKcCqst/YWi/UptFi9c1ziY04hTE2y92U2w9ebxWL1Xd0O+wYFdyYirLttwcVVjGdxeMHO6ox/LL5BeTMBPJgbwaQoRpi9z0WpM95m36DEMacQJkcwvTTFWOLwin4jbybY/x+jg957eWvQ/rdIUMFMAPlLfZixSDGWvowHVTMBjAyf/XVUHLq7WEcjhVIU+GP61d8DtfJZmRxdPY8u12NogZo/bRHtSunlxIZHrJrSiqHOrR0H8NX3f1mGlpwcbagohgpuvW3JNZ9HNcWQ5tqaPwRTVexHSHJhx4+QMQ/PMXTRtun9+9oaFCOXKZo8cJBCc4b2/Ag93AwftCZo04+QcaRZMWxRwhADVeOeij1K+M1Yq2Jc2lCORplSeqUrwVv6ZTqdBKCH9kdPgkPznjARfYoxsfVFTl2KYboxw6enOIvgcGjxbcJ7HYqxZfM1GC2KcWX1ZTsnu2Js2P34dj2zYvyy/eGAbkbF2LTLMiWwk1Exrm2s1paZZVKMW4uFIuApg2JUULwR1MqgGHdWC0XA+cqKYblQBBysqhht24Ui4HQ1xbDR1nNYUTFOrHUUcZqrdKVsdhRxqPocYw/X8x0NdcV4R3bvfFd1jnFr+jiCKtuKc4yKza43mY7a5PsK363lmtLk+9O2GYUMMwXFsLU9KuCe0mvJDJ9xFNxRqtJnpV5wvhLkbTaSa9S2OZoksuWptS18MT2p+wZYTGEiA0rfJdaoPQculIHKRnRx6xnvGgW6wsrmAfMaBWjKnyDGv0aBI8HtLbNn1LWQbqMu6KPpADMDjTfuNdgttFofBob7vCtcSJ/ljMK/AnRGv0wHp4UGrwJH+wJ3jHNOBY7yzcNE6skVONb3m5PoJ1bg1g97VaAJFfjan3rKlVZ8GlVBX64tM42J4kcxpDCgFr02avzGnXaay4MMVwpR/73zJO4pnXxniPSR8VTA7gdvEuEZZ6sA6/Q1WKNYxtlKdBZXnNuTwpRrEdiTQiejY2rZXRiNNPzb+AWq1mKMm/1m4WSipKSkpKSkBB//AdVTlp1jQVnuAAAAAElFTkSuQmCC">
            <a:hlinkClick r:id="rId2"/>
          </p:cNvPr>
          <p:cNvSpPr>
            <a:spLocks noChangeAspect="1" noChangeArrowheads="1"/>
          </p:cNvSpPr>
          <p:nvPr/>
        </p:nvSpPr>
        <p:spPr bwMode="auto">
          <a:xfrm>
            <a:off x="134938" y="-17907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png;base64,iVBORw0KGgoAAAANSUhEUgAAAOEAAADhCAMAAAAJbSJIAAAAw1BMVEX///8AAP8AAAAAAPsAAH8AAOQAAPYAAOfZ2dnd3d34+Pjy8vLq6uo/Pz8AAO7t7e3k5OQAALG/v7+YmJjGxsa2trYAACIAANEAAFptbW17e3uvr69ycnIAAKiKiooxMTFQUFAAANpJSUkAAJIAAGYAAFHPz88AAAcAAMEAACoAAEwAAC5dXV0AAKCnp6cAAB4AAEImJiYAAK0AAIg3NzcVFRUAABcAAIIAALkAAHEAAD4AADNlZWUAAEgAAGAAAI4bGxssHw2NAAAI00lEQVR4nO2dbVviOhCGN1lRFHwDFAGFogirIq7ru7Kr//9XbScttbRNk9DQZHr1/rZfDjOHkGeemST++FFSUlJSUlJSgo/txmzWa9VNh7EuWh26oF8zHcwaqA5omKbpeLTTpxEc0xFpZh5kdvUx8Veq6Zi04nhJXb7uEaC9Af/aMR2VRh5Zfh9DErD1TGnLdFja2LlnCW6QMJUCZVjzVugnWWZC901Hpom6l+BtJEFCz01HpoltL8HDaIIPdNt0aHoYewn+iiZ4WBTJb3gJtqMJtmnHdGh66HkJDqMJVoryI2x6CW5FE9ykX6ZD04Nfiu5FEyRXtBjWosvyO96MJXhZkG3Uq7U/YvmRN9owHZsWvFr7bzzB24LoxC5L8CSe4C96ajo2Hex4fv4tnuCwGDpRe0owE4w9+mU6OB3seypxEU/QNRRF0IkDL8GzhATfC6ETVS/B14QER4XQCZ6ZcPkshE7wzAQBw1QEneCZCQKGqQg6wTMTLlv0y3R0GuCaCTBMRdAJrplwuSmCTnR4ZsLlpAg6MeWZCZeXIujEOc9MuJwVoe/0yDMTTCd2TYeXmcTJxIIKfTIdX2ZqfDPBdAL9gKLONxMEGmtV0wFm5YBvJgg01o5MB5iVKt9MuGzgH2aP+WaCgE7MTQeYlQbfTBBorD2aDjArPb6ZIGySjf00wozlN0kyE4TpBPbzXf0UM0FAJ8amI8xIN8VMENCJmekIM9JJMRMEdKJrOsKMTFPMBAGdcExHmBEnxUwQ8BP3piPMyG6KmSDQd8LelhmkmAnCdAJ3W2bnK81MuHwgb8v4s6XYMaeAf8jbMvVUM0HgQBfutsx2qpkgMJ/A3ZapppoJAjpBTceYiVaqmSAwx8Zdbjf4kwmfCe5yu5duJlx+4y63Z+lmgsB5J9TldjPdTBA47+SYDjIL3XQzQaAt82U6yCycsgRHKQlWcJfb83QzQVi5jbm77aSbCeAGdXfbmw7G7kyE+Ye6uz0QmAkC5fbUdJSr408H+WbC5ZUOTIe5OjWRmSBwbBRxd7suMhOEldt4uxYHIjMB3CHuWlSFZoJAdxtv18KbDt6lmAkC3W28Q8KW0Ey4/EG8jR4JzQRhXQu02+hMaCYI7m20KTQTwDPebbQvNBPANd5t1PO70QvYURBvo3OxmSCot9Gp2EwQ1NvoudhMENTb6KPYTADPWE29bweHogQvsZp6/2pdRZTgC1ZTvy9jJgjM0JAeRTiQMROEmXqcvVFv/HnzU5Qg2t6oZwd/i/Ij5Jj2TMe6Ei0ZMwGcIB0xHUmZCQJXJXFetJtJmQkCIyack/qmlJkgbMSEclLflzITLj+RPtJ1KmUmgHecnncuZSaAN5ye15EzEwQOxqL0vLtyZoKg9bwDOTNBmOdFWKz5h0WFZgJAWax508FnoZkAUBZrdUkzAVxgLNa2Zc0EYcUavl3Gc0uXUgluUXpgOl5lWrJmApggHFAcyZoJ4BphZ20mayaAF4SnDpuyZgJ4XfOd+p2m4/Q1N9D70maCrN8S+idadnX+0k+lzQTJwRJ6YwSgqUuQptJmAvi95l2mTkN0tJyEd6TNBLCx7l0GZPlkc/jm5zjIPvDZlTYTwLp3GXef8X8wmxeLLzLbX4fwZ0tSZoLk03hygi7t64ef43x1m+bNluTMBGG7zPprmXFoU8i8WFXMBPA3l1rG3fmOg4/8XqzNFRaripkAcqpl4JcYvrAZLNaO6mKtKpgJ9kl5tbfhvtHSJw9Hfo6PSotVyUwQtsvk5ZgGlL4sf3hosUqXAUpmApjkdxYBVlfsmG6wWE/lalYlMwFc5tmXmSf+etqLxSpTsyqZCeAz1+uu+5wyUn6xdlXMBJB3X8Z1O3fJkQSLtZu2K3jvdEiaCSD/7i/lX/EPFus51+SomQngOPfboLARciuR78WaHNa5kpkARgYu1Q/SN/q0xSo/mVhwZuJAUKJihAnKAGd5sfrnuGTNBPtPmXkKcCqst/YWi/UptFi9c1ziY04hTE2y92U2w9ebxWL1Xd0O+wYFdyYirLttwcVVjGdxeMHO6ox/LL5BeTMBPJgbwaQoRpi9z0WpM95m36DEMacQJkcwvTTFWOLwin4jbybY/x+jg957eWvQ/rdIUMFMAPlLfZixSDGWvowHVTMBjAyf/XVUHLq7WEcjhVIU+GP61d8DtfJZmRxdPY8u12NogZo/bRHtSunlxIZHrJrSiqHOrR0H8NX3f1mGlpwcbagohgpuvW3JNZ9HNcWQ5tqaPwRTVexHSHJhx4+QMQ/PMXTRtun9+9oaFCOXKZo8cJBCc4b2/Ag93AwftCZo04+QcaRZMWxRwhADVeOeij1K+M1Yq2Jc2lCORplSeqUrwVv6ZTqdBKCH9kdPgkPznjARfYoxsfVFTl2KYboxw6enOIvgcGjxbcJ7HYqxZfM1GC2KcWX1ZTsnu2Js2P34dj2zYvyy/eGAbkbF2LTLMiWwk1Exrm2s1paZZVKMW4uFIuApg2JUULwR1MqgGHdWC0XA+cqKYblQBBysqhht24Ui4HQ1xbDR1nNYUTFOrHUUcZqrdKVsdhRxqPocYw/X8x0NdcV4R3bvfFd1jnFr+jiCKtuKc4yKza43mY7a5PsK363lmtLk+9O2GYUMMwXFsLU9KuCe0mvJDJ9xFNxRqtJnpV5wvhLkbTaSa9S2OZoksuWptS18MT2p+wZYTGEiA0rfJdaoPQculIHKRnRx6xnvGgW6wsrmAfMaBWjKnyDGv0aBI8HtLbNn1LWQbqMu6KPpADMDjTfuNdgttFofBob7vCtcSJ/ljMK/AnRGv0wHp4UGrwJH+wJ3jHNOBY7yzcNE6skVONb3m5PoJ1bg1g97VaAJFfjan3rKlVZ8GlVBX64tM42J4kcxpDCgFr02avzGnXaay4MMVwpR/73zJO4pnXxniPSR8VTA7gdvEuEZZ6sA6/Q1WKNYxtlKdBZXnNuTwpRrEdiTQiejY2rZXRiNNPzb+AWq1mKMm/1m4WSipKSkpKSkBB//AdVTlp1jQVnuAAAAAElFTkSuQmCC">
            <a:hlinkClick r:id="rId2"/>
          </p:cNvPr>
          <p:cNvSpPr>
            <a:spLocks noChangeAspect="1" noChangeArrowheads="1"/>
          </p:cNvSpPr>
          <p:nvPr/>
        </p:nvSpPr>
        <p:spPr bwMode="auto">
          <a:xfrm>
            <a:off x="287338" y="-1638300"/>
            <a:ext cx="374332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http://upload.wikimedia.org/wikipedia/commons/thumb/e/eb/Blue_check.svg/220px-Blue_check.sv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213285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upload.wikimedia.org/wikipedia/commons/thumb/e/eb/Blue_check.svg/220px-Blue_check.sv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162499"/>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upload.wikimedia.org/wikipedia/commons/thumb/e/eb/Blue_check.svg/220px-Blue_check.svg.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0821" y="4026595"/>
            <a:ext cx="864096"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5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Still to come</a:t>
            </a:r>
            <a:endParaRPr lang="en-GB" dirty="0"/>
          </a:p>
        </p:txBody>
      </p:sp>
      <p:sp>
        <p:nvSpPr>
          <p:cNvPr id="3" name="TextBox 2"/>
          <p:cNvSpPr txBox="1"/>
          <p:nvPr/>
        </p:nvSpPr>
        <p:spPr>
          <a:xfrm>
            <a:off x="323528" y="1772816"/>
            <a:ext cx="8424936" cy="2246769"/>
          </a:xfrm>
          <a:prstGeom prst="rect">
            <a:avLst/>
          </a:prstGeom>
          <a:noFill/>
        </p:spPr>
        <p:txBody>
          <a:bodyPr wrap="square" rtlCol="0">
            <a:spAutoFit/>
          </a:bodyPr>
          <a:lstStyle/>
          <a:p>
            <a:r>
              <a:rPr lang="en-GB" sz="2800" b="1" dirty="0" smtClean="0"/>
              <a:t>5. Surprise questions </a:t>
            </a:r>
            <a:r>
              <a:rPr lang="en-GB" sz="2800" b="1" dirty="0" smtClean="0"/>
              <a:t>(next)</a:t>
            </a:r>
            <a:endParaRPr lang="en-GB" sz="2800" b="1" dirty="0" smtClean="0"/>
          </a:p>
          <a:p>
            <a:endParaRPr lang="en-GB" sz="2800" b="1" dirty="0"/>
          </a:p>
          <a:p>
            <a:r>
              <a:rPr lang="en-GB" sz="2800" b="1" dirty="0" smtClean="0"/>
              <a:t>6. Question 6 </a:t>
            </a:r>
            <a:r>
              <a:rPr lang="en-GB" sz="2800" b="1" dirty="0" smtClean="0"/>
              <a:t>(Tuesday)</a:t>
            </a:r>
            <a:endParaRPr lang="en-GB" sz="2800" b="1" dirty="0" smtClean="0"/>
          </a:p>
          <a:p>
            <a:endParaRPr lang="en-GB" sz="2800" b="1" dirty="0"/>
          </a:p>
          <a:p>
            <a:r>
              <a:rPr lang="en-GB" sz="2800" b="1" dirty="0" smtClean="0"/>
              <a:t>7. Past paper </a:t>
            </a:r>
            <a:r>
              <a:rPr lang="en-GB" sz="2800" b="1" smtClean="0"/>
              <a:t>assessment </a:t>
            </a:r>
            <a:r>
              <a:rPr lang="en-GB" sz="2800" b="1" smtClean="0"/>
              <a:t>(Tuesday </a:t>
            </a:r>
            <a:r>
              <a:rPr lang="en-GB" sz="2800" b="1" dirty="0" smtClean="0"/>
              <a:t>12</a:t>
            </a:r>
            <a:r>
              <a:rPr lang="en-GB" sz="2800" b="1" baseline="30000" dirty="0" smtClean="0"/>
              <a:t>th</a:t>
            </a:r>
            <a:r>
              <a:rPr lang="en-GB" sz="2800" b="1" dirty="0" smtClean="0"/>
              <a:t> </a:t>
            </a:r>
            <a:r>
              <a:rPr lang="en-GB" sz="2800" b="1" dirty="0" smtClean="0"/>
              <a:t>March)</a:t>
            </a:r>
          </a:p>
        </p:txBody>
      </p:sp>
      <p:sp>
        <p:nvSpPr>
          <p:cNvPr id="4" name="Rectangle 3"/>
          <p:cNvSpPr/>
          <p:nvPr/>
        </p:nvSpPr>
        <p:spPr>
          <a:xfrm>
            <a:off x="611560" y="4561672"/>
            <a:ext cx="8136904" cy="923330"/>
          </a:xfrm>
          <a:prstGeom prst="rect">
            <a:avLst/>
          </a:prstGeom>
          <a:noFill/>
        </p:spPr>
        <p:txBody>
          <a:bodyPr wrap="square" lIns="91440" tIns="45720" rIns="91440" bIns="45720">
            <a:spAutoFit/>
          </a:bodyPr>
          <a:lstStyle/>
          <a:p>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Homework: revise content</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6" name="Straight Arrow Connector 5"/>
          <p:cNvCxnSpPr/>
          <p:nvPr/>
        </p:nvCxnSpPr>
        <p:spPr>
          <a:xfrm flipV="1">
            <a:off x="3360338" y="4019586"/>
            <a:ext cx="1067646" cy="77756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5248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764704"/>
            <a:ext cx="6696744" cy="1077218"/>
          </a:xfrm>
          <a:prstGeom prst="rect">
            <a:avLst/>
          </a:prstGeom>
          <a:noFill/>
        </p:spPr>
        <p:txBody>
          <a:bodyPr wrap="square" rtlCol="0">
            <a:spAutoFit/>
          </a:bodyPr>
          <a:lstStyle/>
          <a:p>
            <a:pPr algn="ctr"/>
            <a:r>
              <a:rPr lang="en-GB" sz="3200" b="1" u="sng" dirty="0" smtClean="0"/>
              <a:t>Paper 2 Message and Purpose Questions</a:t>
            </a:r>
            <a:endParaRPr lang="en-GB" sz="3200" b="1" u="sng" dirty="0"/>
          </a:p>
        </p:txBody>
      </p:sp>
      <p:sp>
        <p:nvSpPr>
          <p:cNvPr id="5" name="TextBox 4"/>
          <p:cNvSpPr txBox="1"/>
          <p:nvPr/>
        </p:nvSpPr>
        <p:spPr>
          <a:xfrm>
            <a:off x="7596336" y="0"/>
            <a:ext cx="1547664" cy="584775"/>
          </a:xfrm>
          <a:prstGeom prst="rect">
            <a:avLst/>
          </a:prstGeom>
          <a:noFill/>
        </p:spPr>
        <p:txBody>
          <a:bodyPr wrap="square" rtlCol="0">
            <a:spAutoFit/>
          </a:bodyPr>
          <a:lstStyle/>
          <a:p>
            <a:pPr algn="ctr"/>
            <a:r>
              <a:rPr lang="en-GB" sz="3200" b="1" u="sng" dirty="0" smtClean="0"/>
              <a:t>DATE</a:t>
            </a:r>
            <a:endParaRPr lang="en-GB" sz="3200" b="1" u="sng" dirty="0"/>
          </a:p>
        </p:txBody>
      </p:sp>
    </p:spTree>
    <p:extLst>
      <p:ext uri="{BB962C8B-B14F-4D97-AF65-F5344CB8AC3E}">
        <p14:creationId xmlns:p14="http://schemas.microsoft.com/office/powerpoint/2010/main" val="364395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146" r="24838" b="15732"/>
          <a:stretch/>
        </p:blipFill>
        <p:spPr bwMode="auto">
          <a:xfrm>
            <a:off x="-180528" y="0"/>
            <a:ext cx="966354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solidFill>
                  <a:schemeClr val="bg1"/>
                </a:solidFill>
              </a:rPr>
              <a:t>Charlie </a:t>
            </a:r>
            <a:r>
              <a:rPr lang="en-GB" dirty="0" err="1" smtClean="0">
                <a:solidFill>
                  <a:schemeClr val="bg1"/>
                </a:solidFill>
              </a:rPr>
              <a:t>Hebdo</a:t>
            </a:r>
            <a:r>
              <a:rPr lang="en-GB" dirty="0" smtClean="0">
                <a:solidFill>
                  <a:schemeClr val="bg1"/>
                </a:solidFill>
              </a:rPr>
              <a:t> Attacks</a:t>
            </a:r>
            <a:endParaRPr lang="en-GB" dirty="0">
              <a:solidFill>
                <a:schemeClr val="bg1"/>
              </a:solidFill>
            </a:endParaRPr>
          </a:p>
        </p:txBody>
      </p:sp>
    </p:spTree>
    <p:extLst>
      <p:ext uri="{BB962C8B-B14F-4D97-AF65-F5344CB8AC3E}">
        <p14:creationId xmlns:p14="http://schemas.microsoft.com/office/powerpoint/2010/main" val="105887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16632"/>
            <a:ext cx="8064896" cy="720080"/>
          </a:xfrm>
        </p:spPr>
        <p:txBody>
          <a:bodyPr>
            <a:normAutofit/>
          </a:bodyPr>
          <a:lstStyle/>
          <a:p>
            <a:pPr algn="l"/>
            <a:r>
              <a:rPr lang="en-GB" sz="3600" dirty="0" smtClean="0"/>
              <a:t>Why was this cartoon published in 2015? </a:t>
            </a:r>
            <a:endParaRPr lang="en-GB" sz="3600" dirty="0"/>
          </a:p>
        </p:txBody>
      </p:sp>
      <p:pic>
        <p:nvPicPr>
          <p:cNvPr id="1026" name="Picture 2" descr="https://pbs.twimg.com/media/B6zyaZnCQAAnOVc.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0728"/>
            <a:ext cx="6840760" cy="568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200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34" y="260648"/>
            <a:ext cx="8507288" cy="562074"/>
          </a:xfrm>
        </p:spPr>
        <p:txBody>
          <a:bodyPr>
            <a:normAutofit fontScale="90000"/>
          </a:bodyPr>
          <a:lstStyle/>
          <a:p>
            <a:r>
              <a:rPr lang="en-GB" b="1" dirty="0" smtClean="0">
                <a:solidFill>
                  <a:schemeClr val="tx2"/>
                </a:solidFill>
              </a:rPr>
              <a:t>Top Tips for a purpose question</a:t>
            </a:r>
            <a:endParaRPr lang="en-GB" b="1" dirty="0">
              <a:solidFill>
                <a:schemeClr val="tx2"/>
              </a:solidFill>
            </a:endParaRPr>
          </a:p>
        </p:txBody>
      </p:sp>
      <p:sp>
        <p:nvSpPr>
          <p:cNvPr id="4" name="Rectangle 3"/>
          <p:cNvSpPr/>
          <p:nvPr/>
        </p:nvSpPr>
        <p:spPr>
          <a:xfrm>
            <a:off x="163670" y="1340768"/>
            <a:ext cx="8856984" cy="3970318"/>
          </a:xfrm>
          <a:prstGeom prst="rect">
            <a:avLst/>
          </a:prstGeom>
        </p:spPr>
        <p:txBody>
          <a:bodyPr wrap="square">
            <a:spAutoFit/>
          </a:bodyPr>
          <a:lstStyle/>
          <a:p>
            <a:r>
              <a:rPr lang="en-GB" sz="2800" dirty="0"/>
              <a:t>To tackle this type of question you need to work out the message of the source then think about what the author of the source would want to achieve by getting that message across.  Usually this would involve</a:t>
            </a:r>
            <a:r>
              <a:rPr lang="en-GB" sz="2800" dirty="0" smtClean="0"/>
              <a:t>:</a:t>
            </a:r>
          </a:p>
          <a:p>
            <a:endParaRPr lang="en-GB" sz="2800" dirty="0"/>
          </a:p>
          <a:p>
            <a:pPr marL="285750" lvl="0" indent="-285750">
              <a:buFont typeface="Arial" pitchFamily="34" charset="0"/>
              <a:buChar char="•"/>
            </a:pPr>
            <a:r>
              <a:rPr lang="en-GB" sz="2800" dirty="0"/>
              <a:t>Changing people’s </a:t>
            </a:r>
            <a:r>
              <a:rPr lang="en-GB" sz="2800" dirty="0" smtClean="0"/>
              <a:t>attitudes</a:t>
            </a:r>
          </a:p>
          <a:p>
            <a:pPr marL="285750" lvl="0" indent="-285750">
              <a:buFont typeface="Arial" pitchFamily="34" charset="0"/>
              <a:buChar char="•"/>
            </a:pPr>
            <a:endParaRPr lang="en-GB" sz="2800" dirty="0"/>
          </a:p>
          <a:p>
            <a:pPr marL="285750" lvl="0" indent="-285750">
              <a:buFont typeface="Arial" pitchFamily="34" charset="0"/>
              <a:buChar char="•"/>
            </a:pPr>
            <a:r>
              <a:rPr lang="en-GB" sz="2800" dirty="0"/>
              <a:t>Changing people’s behaviour (e.g. getting them to join a movement or contribute funds to a particular cause)</a:t>
            </a:r>
          </a:p>
        </p:txBody>
      </p:sp>
    </p:spTree>
    <p:extLst>
      <p:ext uri="{BB962C8B-B14F-4D97-AF65-F5344CB8AC3E}">
        <p14:creationId xmlns:p14="http://schemas.microsoft.com/office/powerpoint/2010/main" val="4039520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482413">
            <a:off x="4339346" y="1302265"/>
            <a:ext cx="4951637" cy="1708400"/>
          </a:xfrm>
        </p:spPr>
        <p:txBody>
          <a:bodyPr>
            <a:noAutofit/>
          </a:bodyPr>
          <a:lstStyle/>
          <a:p>
            <a:r>
              <a:rPr lang="en-GB" sz="6000" dirty="0" smtClean="0">
                <a:solidFill>
                  <a:srgbClr val="0070C0"/>
                </a:solidFill>
                <a:latin typeface="Algerian" pitchFamily="82" charset="0"/>
              </a:rPr>
              <a:t>Purpose!</a:t>
            </a:r>
            <a:endParaRPr lang="en-GB" sz="6000" dirty="0">
              <a:solidFill>
                <a:srgbClr val="0070C0"/>
              </a:solidFill>
              <a:latin typeface="Algerian" pitchFamily="82" charset="0"/>
            </a:endParaRPr>
          </a:p>
        </p:txBody>
      </p:sp>
      <p:sp>
        <p:nvSpPr>
          <p:cNvPr id="5" name="AutoShape 6" descr="Image result for 1"/>
          <p:cNvSpPr>
            <a:spLocks noChangeAspect="1" noChangeArrowheads="1"/>
          </p:cNvSpPr>
          <p:nvPr/>
        </p:nvSpPr>
        <p:spPr bwMode="auto">
          <a:xfrm>
            <a:off x="1349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287338" y="332656"/>
            <a:ext cx="1087157" cy="624786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p>
          <a:p>
            <a:pPr algn="ctr"/>
            <a:endPar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
            </a:r>
          </a:p>
          <a:p>
            <a:pPr algn="ctr"/>
            <a:endParaRPr lang="en-U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
            </a:r>
            <a:endPar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1188946" y="764704"/>
            <a:ext cx="3096344" cy="646331"/>
          </a:xfrm>
          <a:prstGeom prst="rect">
            <a:avLst/>
          </a:prstGeom>
          <a:noFill/>
        </p:spPr>
        <p:txBody>
          <a:bodyPr wrap="square" rtlCol="0">
            <a:spAutoFit/>
          </a:bodyPr>
          <a:lstStyle/>
          <a:p>
            <a:r>
              <a:rPr lang="en-GB" sz="3600" dirty="0" err="1" smtClean="0"/>
              <a:t>ontext</a:t>
            </a:r>
            <a:endParaRPr lang="en-GB" sz="3600" dirty="0"/>
          </a:p>
        </p:txBody>
      </p:sp>
      <p:sp>
        <p:nvSpPr>
          <p:cNvPr id="13" name="TextBox 12"/>
          <p:cNvSpPr txBox="1"/>
          <p:nvPr/>
        </p:nvSpPr>
        <p:spPr>
          <a:xfrm>
            <a:off x="1341346" y="3286725"/>
            <a:ext cx="3096344" cy="646331"/>
          </a:xfrm>
          <a:prstGeom prst="rect">
            <a:avLst/>
          </a:prstGeom>
          <a:noFill/>
        </p:spPr>
        <p:txBody>
          <a:bodyPr wrap="square" rtlCol="0">
            <a:spAutoFit/>
          </a:bodyPr>
          <a:lstStyle/>
          <a:p>
            <a:r>
              <a:rPr lang="en-GB" sz="3600" dirty="0" err="1" smtClean="0"/>
              <a:t>essage</a:t>
            </a:r>
            <a:endParaRPr lang="en-GB" sz="3600" dirty="0"/>
          </a:p>
        </p:txBody>
      </p:sp>
      <p:sp>
        <p:nvSpPr>
          <p:cNvPr id="14" name="TextBox 13"/>
          <p:cNvSpPr txBox="1"/>
          <p:nvPr/>
        </p:nvSpPr>
        <p:spPr>
          <a:xfrm>
            <a:off x="1199214" y="5661248"/>
            <a:ext cx="3096344" cy="646331"/>
          </a:xfrm>
          <a:prstGeom prst="rect">
            <a:avLst/>
          </a:prstGeom>
          <a:noFill/>
        </p:spPr>
        <p:txBody>
          <a:bodyPr wrap="square" rtlCol="0">
            <a:spAutoFit/>
          </a:bodyPr>
          <a:lstStyle/>
          <a:p>
            <a:r>
              <a:rPr lang="en-GB" sz="3600" dirty="0" err="1" smtClean="0"/>
              <a:t>urpose</a:t>
            </a:r>
            <a:endParaRPr lang="en-GB" sz="3600" dirty="0"/>
          </a:p>
        </p:txBody>
      </p:sp>
      <p:sp>
        <p:nvSpPr>
          <p:cNvPr id="15" name="Rectangle 14"/>
          <p:cNvSpPr/>
          <p:nvPr/>
        </p:nvSpPr>
        <p:spPr>
          <a:xfrm>
            <a:off x="598320" y="1241465"/>
            <a:ext cx="465191"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
        <p:nvSpPr>
          <p:cNvPr id="16" name="Rectangle 15"/>
          <p:cNvSpPr/>
          <p:nvPr/>
        </p:nvSpPr>
        <p:spPr>
          <a:xfrm>
            <a:off x="598319" y="3789040"/>
            <a:ext cx="465191"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Tree>
    <p:extLst>
      <p:ext uri="{BB962C8B-B14F-4D97-AF65-F5344CB8AC3E}">
        <p14:creationId xmlns:p14="http://schemas.microsoft.com/office/powerpoint/2010/main" val="1568356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Question 5</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46" t="19396" r="8997" b="13146"/>
          <a:stretch/>
        </p:blipFill>
        <p:spPr bwMode="auto">
          <a:xfrm>
            <a:off x="179512" y="1124744"/>
            <a:ext cx="8712968" cy="561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688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dirty="0" smtClean="0"/>
              <a:t>Question 5</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14" t="43966" r="6249" b="40517"/>
          <a:stretch/>
        </p:blipFill>
        <p:spPr bwMode="auto">
          <a:xfrm>
            <a:off x="107504" y="1772816"/>
            <a:ext cx="9001000" cy="127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9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a:t>
            </a:r>
            <a:endParaRPr lang="en-GB" dirty="0"/>
          </a:p>
        </p:txBody>
      </p:sp>
      <p:sp>
        <p:nvSpPr>
          <p:cNvPr id="3" name="Content Placeholder 2"/>
          <p:cNvSpPr>
            <a:spLocks noGrp="1"/>
          </p:cNvSpPr>
          <p:nvPr>
            <p:ph idx="1"/>
          </p:nvPr>
        </p:nvSpPr>
        <p:spPr/>
        <p:txBody>
          <a:bodyPr/>
          <a:lstStyle/>
          <a:p>
            <a:pPr marL="0" indent="0">
              <a:buNone/>
            </a:pPr>
            <a:r>
              <a:rPr lang="en-GB" dirty="0" smtClean="0"/>
              <a:t>Study source C.</a:t>
            </a:r>
          </a:p>
          <a:p>
            <a:pPr marL="0" indent="0">
              <a:buNone/>
            </a:pPr>
            <a:endParaRPr lang="en-GB" dirty="0"/>
          </a:p>
          <a:p>
            <a:pPr marL="0" indent="0">
              <a:buNone/>
            </a:pPr>
            <a:r>
              <a:rPr lang="en-GB" dirty="0" smtClean="0"/>
              <a:t>Why was this cartoon published </a:t>
            </a:r>
            <a:r>
              <a:rPr lang="en-GB" dirty="0" smtClean="0"/>
              <a:t>IN September </a:t>
            </a:r>
            <a:r>
              <a:rPr lang="en-GB" dirty="0" smtClean="0"/>
              <a:t>1938</a:t>
            </a:r>
            <a:r>
              <a:rPr lang="en-GB" dirty="0" smtClean="0"/>
              <a:t>? (8)</a:t>
            </a:r>
            <a:endParaRPr lang="en-GB" dirty="0"/>
          </a:p>
        </p:txBody>
      </p:sp>
    </p:spTree>
    <p:extLst>
      <p:ext uri="{BB962C8B-B14F-4D97-AF65-F5344CB8AC3E}">
        <p14:creationId xmlns:p14="http://schemas.microsoft.com/office/powerpoint/2010/main" val="1681891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315</Words>
  <Application>Microsoft Office PowerPoint</Application>
  <PresentationFormat>On-screen Show (4:3)</PresentationFormat>
  <Paragraphs>66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Charlie Hebdo Attacks</vt:lpstr>
      <vt:lpstr>Why was this cartoon published in 2015? </vt:lpstr>
      <vt:lpstr>Top Tips for a purpose question</vt:lpstr>
      <vt:lpstr>Purpose!</vt:lpstr>
      <vt:lpstr>Question 5</vt:lpstr>
      <vt:lpstr>Question 5</vt:lpstr>
      <vt:lpstr>Question</vt:lpstr>
      <vt:lpstr>Marks</vt:lpstr>
      <vt:lpstr>Question 5</vt:lpstr>
      <vt:lpstr>Marking your answer</vt:lpstr>
      <vt:lpstr>Where we are up to</vt:lpstr>
      <vt:lpstr>Still to come</vt:lpstr>
    </vt:vector>
  </TitlesOfParts>
  <Company>Manor 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Hitler want a war by 1936?</dc:title>
  <dc:creator>Administrator</dc:creator>
  <cp:lastModifiedBy>Administrator</cp:lastModifiedBy>
  <cp:revision>61</cp:revision>
  <dcterms:created xsi:type="dcterms:W3CDTF">2015-02-02T16:51:45Z</dcterms:created>
  <dcterms:modified xsi:type="dcterms:W3CDTF">2015-03-03T10:56:38Z</dcterms:modified>
</cp:coreProperties>
</file>