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5" r:id="rId2"/>
    <p:sldId id="258" r:id="rId3"/>
    <p:sldId id="284" r:id="rId4"/>
    <p:sldId id="291" r:id="rId5"/>
    <p:sldId id="297" r:id="rId6"/>
    <p:sldId id="290" r:id="rId7"/>
    <p:sldId id="298" r:id="rId8"/>
    <p:sldId id="287" r:id="rId9"/>
    <p:sldId id="29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7" autoAdjust="0"/>
  </p:normalViewPr>
  <p:slideViewPr>
    <p:cSldViewPr>
      <p:cViewPr>
        <p:scale>
          <a:sx n="60" d="100"/>
          <a:sy n="60" d="100"/>
        </p:scale>
        <p:origin x="-70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B77A7-5EAF-4F7F-A6A1-2CC9FC661E07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7D306-9F58-4B4E-BE3D-CC2DF2A3D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3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9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0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44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9" algn="ctr">
              <a:spcBef>
                <a:spcPts val="0"/>
              </a:spcBef>
              <a:buSzTx/>
              <a:buNone/>
              <a:defRPr sz="2200"/>
            </a:lvl2pPr>
            <a:lvl3pPr marL="0" indent="321457" algn="ctr">
              <a:spcBef>
                <a:spcPts val="0"/>
              </a:spcBef>
              <a:buSzTx/>
              <a:buNone/>
              <a:defRPr sz="2200"/>
            </a:lvl3pPr>
            <a:lvl4pPr marL="0" indent="482186" algn="ctr">
              <a:spcBef>
                <a:spcPts val="0"/>
              </a:spcBef>
              <a:buSzTx/>
              <a:buNone/>
              <a:defRPr sz="2200"/>
            </a:lvl4pPr>
            <a:lvl5pPr marL="0" indent="642915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77695199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68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4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82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2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08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7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3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CBC5-3530-4426-991A-E4C79EC6E2B3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E7FD7-77F4-4446-9931-51D3E097E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4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frm=1&amp;source=images&amp;cd=&amp;cad=rja&amp;uact=8&amp;ved=0CAcQjRw&amp;url=http://en.wikibooks.org/wiki/Wikijunior:Numbers_from_1_to_20&amp;ei=ZFLrVLasNNPPaI-ngJgF&amp;bvm=bv.86475890,d.d24&amp;psig=AFQjCNH5rbXhJ1V6xZwZJOrhrIZyZopByQ&amp;ust=1424794470760494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://www.google.co.uk/url?sa=i&amp;rct=j&amp;q=&amp;esrc=s&amp;frm=1&amp;source=images&amp;cd=&amp;cad=rja&amp;uact=8&amp;ved=0CAcQjRw&amp;url=http://www.redmondpie.com/download-ios-6-final-for-iphone-ipad-and-ipod-touch-direct-links/&amp;ei=zVLrVN2mOYHlaJP0gvAF&amp;bvm=bv.86475890,d.d24&amp;psig=AFQjCNGoZZesAS0rFYh4gqbXGQTcQwJdYA&amp;ust=1424794682731177" TargetMode="External"/><Relationship Id="rId2" Type="http://schemas.openxmlformats.org/officeDocument/2006/relationships/hyperlink" Target="http://www.google.co.uk/url?sa=i&amp;rct=j&amp;q=&amp;esrc=s&amp;frm=1&amp;source=images&amp;cd=&amp;cad=rja&amp;uact=8&amp;ved=0CAcQjRw&amp;url=http://www.uprm.edu/p/procuraduria/procedimiento_para_atender_situaciones&amp;ei=C1LrVL3REoLrUoKCg_gK&amp;bvm=bv.86475890,d.d24&amp;psig=AFQjCNH5rbXhJ1V6xZwZJOrhrIZyZopByQ&amp;ust=142479447076049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.uk/url?sa=i&amp;rct=j&amp;q=&amp;esrc=s&amp;frm=1&amp;source=images&amp;cd=&amp;cad=rja&amp;uact=8&amp;ved=0CAcQjRw&amp;url=http://www.clker.com/clipart-28081.html&amp;ei=LlLrVNXDNYX4UJz8gZgP&amp;bvm=bv.86475890,d.d24&amp;psig=AFQjCNH5rbXhJ1V6xZwZJOrhrIZyZopByQ&amp;ust=1424794470760494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png"/><Relationship Id="rId10" Type="http://schemas.openxmlformats.org/officeDocument/2006/relationships/hyperlink" Target="http://www.google.co.uk/url?sa=i&amp;rct=j&amp;q=&amp;esrc=s&amp;frm=1&amp;source=images&amp;cd=&amp;cad=rja&amp;uact=8&amp;ved=0CAcQjRw&amp;url=http://griffintechnology.com/blog/misc/ios-5-hidden-features/&amp;ei=kVLrVOqjNsT3UKiWgtgM&amp;bvm=bv.86475890,d.d24&amp;psig=AFQjCNHovLBk-ag_vA9OJHR8chqy8F8KBA&amp;ust=1424794620024690" TargetMode="External"/><Relationship Id="rId4" Type="http://schemas.openxmlformats.org/officeDocument/2006/relationships/hyperlink" Target="http://www.google.co.uk/url?sa=i&amp;rct=j&amp;q=&amp;esrc=s&amp;frm=1&amp;source=images&amp;cd=&amp;cad=rja&amp;uact=8&amp;ved=0CAcQjRw&amp;url=http://www.uprm.edu/p/procuraduria/procedimiento_para_atender_situaciones&amp;ei=IFLrVNiZG8WsUcWWgvgC&amp;bvm=bv.86475890,d.d24&amp;psig=AFQjCNH5rbXhJ1V6xZwZJOrhrIZyZopByQ&amp;ust=1424794470760494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764482" y="156154"/>
            <a:ext cx="7615037" cy="88694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54990">
              <a:defRPr sz="7600"/>
            </a:lvl1pPr>
          </a:lstStyle>
          <a:p>
            <a:pPr lvl="0">
              <a:defRPr sz="1800"/>
            </a:pPr>
            <a:r>
              <a:rPr sz="5300"/>
              <a:t>Does this surprise you?</a:t>
            </a:r>
          </a:p>
        </p:txBody>
      </p:sp>
      <p:pic>
        <p:nvPicPr>
          <p:cNvPr id="33" name="D391380F-9EEA-4D12-A4EF-E6123881A836-L0-00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3919" y="1262440"/>
            <a:ext cx="6596163" cy="535110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12983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76470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Paper 2 Surprise Questions</a:t>
            </a:r>
            <a:endParaRPr lang="en-GB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596336" y="0"/>
            <a:ext cx="1547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DATE</a:t>
            </a:r>
            <a:endParaRPr lang="en-GB" sz="3200" b="1" u="sng" dirty="0"/>
          </a:p>
        </p:txBody>
      </p:sp>
    </p:spTree>
    <p:extLst>
      <p:ext uri="{BB962C8B-B14F-4D97-AF65-F5344CB8AC3E}">
        <p14:creationId xmlns:p14="http://schemas.microsoft.com/office/powerpoint/2010/main" val="36439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5301208"/>
            <a:ext cx="8856984" cy="1272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56207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Top Tips for a surprise question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019713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aim of these questions is for you to show you understand the period being studied and how historians use sources. 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For </a:t>
            </a:r>
            <a:r>
              <a:rPr lang="en-GB" dirty="0"/>
              <a:t>example, are the events described in the source surprising (untypical) in the context of the time; is it surprising that the creator of the source was saying what they were saying in this place at this time. 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However</a:t>
            </a:r>
            <a:r>
              <a:rPr lang="en-GB" dirty="0"/>
              <a:t>, if you have full knowledge and understanding nothing should ultimately surprise you. 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</a:t>
            </a:r>
            <a:r>
              <a:rPr lang="en-GB" dirty="0"/>
              <a:t>you are asked to refer to another source in explaining whether or not a source surprises you, make sure you do so, but do not feel limited to referring only to the other named sourced.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7524" y="530120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‘In questions that ask whether or not you are surprised by a source, it is essential to </a:t>
            </a:r>
            <a:r>
              <a:rPr lang="en-GB" i="1" dirty="0">
                <a:solidFill>
                  <a:srgbClr val="FF0000"/>
                </a:solidFill>
              </a:rPr>
              <a:t>make it clear</a:t>
            </a:r>
            <a:r>
              <a:rPr lang="en-GB" i="1" dirty="0"/>
              <a:t> whether or not you are surprised, and by what.  Only then can an explanation of why you are surprised have a </a:t>
            </a:r>
            <a:r>
              <a:rPr lang="en-GB" i="1" dirty="0">
                <a:solidFill>
                  <a:srgbClr val="FF0000"/>
                </a:solidFill>
              </a:rPr>
              <a:t>proper focus</a:t>
            </a:r>
            <a:r>
              <a:rPr lang="en-GB" i="1" dirty="0"/>
              <a:t>.  Many answers would benefit from </a:t>
            </a:r>
            <a:r>
              <a:rPr lang="en-GB" i="1" dirty="0">
                <a:solidFill>
                  <a:srgbClr val="FF0000"/>
                </a:solidFill>
              </a:rPr>
              <a:t>greater clarity </a:t>
            </a:r>
            <a:r>
              <a:rPr lang="en-GB" i="1" dirty="0"/>
              <a:t>in these respects.’</a:t>
            </a:r>
          </a:p>
        </p:txBody>
      </p:sp>
    </p:spTree>
    <p:extLst>
      <p:ext uri="{BB962C8B-B14F-4D97-AF65-F5344CB8AC3E}">
        <p14:creationId xmlns:p14="http://schemas.microsoft.com/office/powerpoint/2010/main" val="40395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482413">
            <a:off x="4339346" y="1302265"/>
            <a:ext cx="4951637" cy="170840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rgbClr val="0070C0"/>
                </a:solidFill>
                <a:latin typeface="Algerian" pitchFamily="82" charset="0"/>
              </a:rPr>
              <a:t>Surprise checklist</a:t>
            </a:r>
            <a:endParaRPr lang="en-GB" sz="6000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4498" y="1700808"/>
            <a:ext cx="68407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dobe Gothic Std B" pitchFamily="34" charset="-128"/>
                <a:ea typeface="Adobe Gothic Std B" pitchFamily="34" charset="-128"/>
              </a:rPr>
              <a:t>Who produced it?</a:t>
            </a:r>
          </a:p>
          <a:p>
            <a:endParaRPr lang="en-GB" sz="2800" dirty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GB" sz="2800" dirty="0" smtClean="0">
                <a:latin typeface="Adobe Gothic Std B" pitchFamily="34" charset="-128"/>
                <a:ea typeface="Adobe Gothic Std B" pitchFamily="34" charset="-128"/>
              </a:rPr>
              <a:t>How </a:t>
            </a:r>
            <a:r>
              <a:rPr lang="en-GB" sz="2800" dirty="0">
                <a:latin typeface="Adobe Gothic Std B" pitchFamily="34" charset="-128"/>
                <a:ea typeface="Adobe Gothic Std B" pitchFamily="34" charset="-128"/>
              </a:rPr>
              <a:t>is it produced</a:t>
            </a:r>
            <a:r>
              <a:rPr lang="en-GB" sz="2800" dirty="0" smtClean="0">
                <a:latin typeface="Adobe Gothic Std B" pitchFamily="34" charset="-128"/>
                <a:ea typeface="Adobe Gothic Std B" pitchFamily="34" charset="-128"/>
              </a:rPr>
              <a:t>?</a:t>
            </a:r>
          </a:p>
          <a:p>
            <a:endParaRPr lang="en-GB" sz="2800" dirty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GB" sz="2800" dirty="0" smtClean="0">
                <a:latin typeface="Adobe Gothic Std B" pitchFamily="34" charset="-128"/>
                <a:ea typeface="Adobe Gothic Std B" pitchFamily="34" charset="-128"/>
              </a:rPr>
              <a:t>Why did they produce it?</a:t>
            </a:r>
          </a:p>
          <a:p>
            <a:endParaRPr lang="en-GB" sz="2800" dirty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GB" sz="2800" dirty="0" smtClean="0">
                <a:latin typeface="Adobe Gothic Std B" pitchFamily="34" charset="-128"/>
                <a:ea typeface="Adobe Gothic Std B" pitchFamily="34" charset="-128"/>
              </a:rPr>
              <a:t>When did they produce it?</a:t>
            </a:r>
          </a:p>
          <a:p>
            <a:endParaRPr lang="en-GB" sz="2800" dirty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GB" sz="2800" u="sng" dirty="0" smtClean="0">
                <a:latin typeface="Adobe Gothic Std B" pitchFamily="34" charset="-128"/>
                <a:ea typeface="Adobe Gothic Std B" pitchFamily="34" charset="-128"/>
              </a:rPr>
              <a:t>Can it be backed up with knowledge?</a:t>
            </a:r>
          </a:p>
          <a:p>
            <a:endParaRPr lang="en-GB" sz="2800" dirty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GB" sz="2800" u="sng" dirty="0" smtClean="0">
                <a:latin typeface="Adobe Gothic Std B" pitchFamily="34" charset="-128"/>
                <a:ea typeface="Adobe Gothic Std B" pitchFamily="34" charset="-128"/>
              </a:rPr>
              <a:t>Can it be backed up by any other source?</a:t>
            </a:r>
          </a:p>
        </p:txBody>
      </p:sp>
      <p:sp>
        <p:nvSpPr>
          <p:cNvPr id="5" name="AutoShape 6" descr="Image result for 1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 descr="http://www.uprm.edu/cms/index.php?a=file&amp;fid=435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528143"/>
            <a:ext cx="575519" cy="57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uprm.edu/cms/index.php?a=file&amp;fid=435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90" y="3356992"/>
            <a:ext cx="588367" cy="58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clker.com/cliparts/3/1/b/4/12427969621529811764Number_4_in_red_rounded_square.svg.med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62" y="4181306"/>
            <a:ext cx="615846" cy="61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upload.wikimedia.org/wikipedia/commons/thumb/8/88/Number_1_in_green_rounded_square.svg/2000px-Number_1_in_green_rounded_square.svg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58" y="1655092"/>
            <a:ext cx="602649" cy="60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griffintechnology.com/blog/wp-content/uploads/2011/10/ios5.jpg">
            <a:hlinkClick r:id="rId10"/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9" r="12649"/>
          <a:stretch/>
        </p:blipFill>
        <p:spPr bwMode="auto">
          <a:xfrm>
            <a:off x="460284" y="5073873"/>
            <a:ext cx="583324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cdn.redmondpie.com/wp-content/uploads/2012/06/ios6-logo.jpg">
            <a:hlinkClick r:id="rId12"/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5889" r="6196" b="9828"/>
          <a:stretch/>
        </p:blipFill>
        <p:spPr bwMode="auto">
          <a:xfrm>
            <a:off x="460284" y="5962330"/>
            <a:ext cx="583324" cy="57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Surprise writing frame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some aspects of the source that do surprise me, for example…</a:t>
            </a:r>
          </a:p>
          <a:p>
            <a:endParaRPr lang="en-GB" dirty="0"/>
          </a:p>
          <a:p>
            <a:r>
              <a:rPr lang="en-GB" dirty="0" smtClean="0"/>
              <a:t>Point</a:t>
            </a:r>
          </a:p>
          <a:p>
            <a:r>
              <a:rPr lang="en-GB" dirty="0" smtClean="0"/>
              <a:t>Evidence</a:t>
            </a:r>
          </a:p>
          <a:p>
            <a:r>
              <a:rPr lang="en-GB" dirty="0" smtClean="0"/>
              <a:t>Explain</a:t>
            </a:r>
          </a:p>
          <a:p>
            <a:endParaRPr lang="en-GB" dirty="0"/>
          </a:p>
          <a:p>
            <a:r>
              <a:rPr lang="en-GB" dirty="0" smtClean="0"/>
              <a:t>Moreover…PEE</a:t>
            </a:r>
          </a:p>
          <a:p>
            <a:endParaRPr lang="en-GB" dirty="0"/>
          </a:p>
          <a:p>
            <a:r>
              <a:rPr lang="en-GB" dirty="0" smtClean="0"/>
              <a:t>On the other hand, there are aspects that doe not surprise me. For example…</a:t>
            </a:r>
          </a:p>
          <a:p>
            <a:r>
              <a:rPr lang="en-GB" dirty="0"/>
              <a:t>Point</a:t>
            </a:r>
          </a:p>
          <a:p>
            <a:r>
              <a:rPr lang="en-GB" dirty="0"/>
              <a:t>Evidence</a:t>
            </a:r>
          </a:p>
          <a:p>
            <a:r>
              <a:rPr lang="en-GB" dirty="0"/>
              <a:t>Explain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Also…PEE</a:t>
            </a:r>
          </a:p>
          <a:p>
            <a:endParaRPr lang="en-GB" dirty="0"/>
          </a:p>
          <a:p>
            <a:r>
              <a:rPr lang="en-GB" dirty="0" smtClean="0"/>
              <a:t>Overall, I do not find the source surprising because…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78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289781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Are you surprised by source F? Explain using knowledge and the source.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516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46462" y="908720"/>
            <a:ext cx="87900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NO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Shows how important Czech crisis was (CR with source E)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Shows that Czech. could lead to other problems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The cartoon is exactly what actually happened</a:t>
            </a:r>
          </a:p>
          <a:p>
            <a:pPr marL="457200" indent="-457200">
              <a:buFontTx/>
              <a:buChar char="-"/>
            </a:pPr>
            <a:endParaRPr lang="en-GB" sz="2400" dirty="0"/>
          </a:p>
          <a:p>
            <a:r>
              <a:rPr lang="en-GB" sz="2400" b="1" dirty="0" smtClean="0"/>
              <a:t>YES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Drawn before Munich conference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Although British, does not share the optimism of source C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Shows the man simply reading a paper and not dealing with the issues, which Chamberlain was attempting to do</a:t>
            </a:r>
          </a:p>
          <a:p>
            <a:pPr marL="457200" indent="-457200">
              <a:buFontTx/>
              <a:buChar char="-"/>
            </a:pPr>
            <a:endParaRPr lang="en-GB" sz="2400" dirty="0"/>
          </a:p>
          <a:p>
            <a:r>
              <a:rPr lang="en-GB" sz="2400" b="1" dirty="0" smtClean="0"/>
              <a:t>OVERALL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No, it was drawn to alert people to the dangers of Hitler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Shows opposition to the policy of appeasement, which was present in Britain (CR with B)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014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Marking your answer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Find page 6, paper 22 (9 pages in)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Mark your own answer, using the mark scheme provided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Indicate in the margin where the different levels appear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Give yourself a score out of 7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Give yourself a target to improve your score (if 8 then think about timing, level of detail </a:t>
            </a:r>
            <a:r>
              <a:rPr lang="en-GB" sz="2400" dirty="0" err="1" smtClean="0"/>
              <a:t>etc</a:t>
            </a:r>
            <a:r>
              <a:rPr lang="en-GB" sz="2400" dirty="0" smtClean="0"/>
              <a:t>)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23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1"/>
          <p:cNvGraphicFramePr/>
          <p:nvPr>
            <p:extLst>
              <p:ext uri="{D42A27DB-BD31-4B8C-83A1-F6EECF244321}">
                <p14:modId xmlns:p14="http://schemas.microsoft.com/office/powerpoint/2010/main" val="4246065911"/>
              </p:ext>
            </p:extLst>
          </p:nvPr>
        </p:nvGraphicFramePr>
        <p:xfrm>
          <a:off x="850139" y="957213"/>
          <a:ext cx="7815712" cy="5387700"/>
        </p:xfrm>
        <a:graphic>
          <a:graphicData uri="http://schemas.openxmlformats.org/drawingml/2006/table">
            <a:tbl>
              <a:tblPr firstRow="1"/>
              <a:tblGrid>
                <a:gridCol w="3907856"/>
                <a:gridCol w="3907856"/>
              </a:tblGrid>
              <a:tr h="1077540">
                <a:tc>
                  <a:txBody>
                    <a:bodyPr/>
                    <a:lstStyle/>
                    <a:p>
                      <a:pPr lvl="0" algn="ctr"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chemeClr val="tx1"/>
                          </a:solidFill>
                          <a:effectLst/>
                          <a:sym typeface="Helvetica"/>
                        </a:rPr>
                        <a:t>Agree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chemeClr val="tx1"/>
                          </a:solidFill>
                          <a:effectLst/>
                          <a:sym typeface="Helvetica"/>
                        </a:rPr>
                        <a:t>Disagree</a:t>
                      </a:r>
                    </a:p>
                  </a:txBody>
                  <a:tcPr marL="35719" marR="35719" marT="35719" marB="35719" anchor="ctr" horzOverflow="overflow"/>
                </a:tc>
              </a:tr>
              <a:tr h="1077540"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077540"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077540"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077540"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4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465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Does this surprise you?</vt:lpstr>
      <vt:lpstr>PowerPoint Presentation</vt:lpstr>
      <vt:lpstr>Top Tips for a surprise question</vt:lpstr>
      <vt:lpstr>Surprise checklist</vt:lpstr>
      <vt:lpstr>Surprise writing frame</vt:lpstr>
      <vt:lpstr>Question</vt:lpstr>
      <vt:lpstr>Answer</vt:lpstr>
      <vt:lpstr>Marking your answer</vt:lpstr>
      <vt:lpstr>PowerPoint Presentation</vt:lpstr>
    </vt:vector>
  </TitlesOfParts>
  <Company>Manor 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Hitler want a war by 1936?</dc:title>
  <dc:creator>Administrator</dc:creator>
  <cp:lastModifiedBy>Administrator</cp:lastModifiedBy>
  <cp:revision>50</cp:revision>
  <dcterms:created xsi:type="dcterms:W3CDTF">2015-02-02T16:51:45Z</dcterms:created>
  <dcterms:modified xsi:type="dcterms:W3CDTF">2015-03-04T12:32:07Z</dcterms:modified>
</cp:coreProperties>
</file>