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0" r:id="rId2"/>
    <p:sldId id="298" r:id="rId3"/>
    <p:sldId id="299" r:id="rId4"/>
    <p:sldId id="301" r:id="rId5"/>
    <p:sldId id="258" r:id="rId6"/>
    <p:sldId id="302" r:id="rId7"/>
    <p:sldId id="296" r:id="rId8"/>
    <p:sldId id="303" r:id="rId9"/>
    <p:sldId id="297" r:id="rId10"/>
    <p:sldId id="30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17" autoAdjust="0"/>
  </p:normalViewPr>
  <p:slideViewPr>
    <p:cSldViewPr>
      <p:cViewPr>
        <p:scale>
          <a:sx n="40" d="100"/>
          <a:sy n="40" d="100"/>
        </p:scale>
        <p:origin x="-1302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B77A7-5EAF-4F7F-A6A1-2CC9FC661E07}" type="datetimeFigureOut">
              <a:rPr lang="en-GB" smtClean="0"/>
              <a:t>10/03/2015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7D306-9F58-4B4E-BE3D-CC2DF2A3D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23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BC5-3530-4426-991A-E4C79EC6E2B3}" type="datetimeFigureOut">
              <a:rPr lang="en-GB" smtClean="0"/>
              <a:t>10/03/2015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7FD7-77F4-4446-9931-51D3E097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97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BC5-3530-4426-991A-E4C79EC6E2B3}" type="datetimeFigureOut">
              <a:rPr lang="en-GB" smtClean="0"/>
              <a:t>10/03/2015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7FD7-77F4-4446-9931-51D3E097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0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BC5-3530-4426-991A-E4C79EC6E2B3}" type="datetimeFigureOut">
              <a:rPr lang="en-GB" smtClean="0"/>
              <a:t>10/03/2015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7FD7-77F4-4446-9931-51D3E097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544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BC5-3530-4426-991A-E4C79EC6E2B3}" type="datetimeFigureOut">
              <a:rPr lang="en-GB" smtClean="0"/>
              <a:t>10/03/2015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7FD7-77F4-4446-9931-51D3E097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68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BC5-3530-4426-991A-E4C79EC6E2B3}" type="datetimeFigureOut">
              <a:rPr lang="en-GB" smtClean="0"/>
              <a:t>10/03/2015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7FD7-77F4-4446-9931-51D3E097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64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BC5-3530-4426-991A-E4C79EC6E2B3}" type="datetimeFigureOut">
              <a:rPr lang="en-GB" smtClean="0"/>
              <a:t>10/03/2015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7FD7-77F4-4446-9931-51D3E097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20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BC5-3530-4426-991A-E4C79EC6E2B3}" type="datetimeFigureOut">
              <a:rPr lang="en-GB" smtClean="0"/>
              <a:t>10/03/2015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7FD7-77F4-4446-9931-51D3E097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82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BC5-3530-4426-991A-E4C79EC6E2B3}" type="datetimeFigureOut">
              <a:rPr lang="en-GB" smtClean="0"/>
              <a:t>10/03/2015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7FD7-77F4-4446-9931-51D3E097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72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BC5-3530-4426-991A-E4C79EC6E2B3}" type="datetimeFigureOut">
              <a:rPr lang="en-GB" smtClean="0"/>
              <a:t>10/03/2015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7FD7-77F4-4446-9931-51D3E097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08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BC5-3530-4426-991A-E4C79EC6E2B3}" type="datetimeFigureOut">
              <a:rPr lang="en-GB" smtClean="0"/>
              <a:t>10/03/2015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7FD7-77F4-4446-9931-51D3E097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37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BC5-3530-4426-991A-E4C79EC6E2B3}" type="datetimeFigureOut">
              <a:rPr lang="en-GB" smtClean="0"/>
              <a:t>10/03/2015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7FD7-77F4-4446-9931-51D3E097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23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BCBC5-3530-4426-991A-E4C79EC6E2B3}" type="datetimeFigureOut">
              <a:rPr lang="en-GB" smtClean="0"/>
              <a:t>10/03/2015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E7FD7-77F4-4446-9931-51D3E097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4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uact=8&amp;ved=0CAcQjRw&amp;url=http://blog.creativesafetysupply.com/five-steps-starting-lean-successfully/&amp;ei=V5_-VJ2UMozraJedgOgP&amp;bvm=bv.87611401,d.d2s&amp;psig=AFQjCNHQ2nSIWjLiBMY5bwSuxzRzj-sLbA&amp;ust=142605945691712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uact=8&amp;ved=0CAcQjRw&amp;url=http://blog.creativesafetysupply.com/five-steps-starting-lean-successfully/&amp;ei=V5_-VJ2UMozraJedgOgP&amp;bvm=bv.87611401,d.d2s&amp;psig=AFQjCNHQ2nSIWjLiBMY5bwSuxzRzj-sLbA&amp;ust=142605945691712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uact=8&amp;ved=0CAcQjRw&amp;url=http://blog.creativesafetysupply.com/five-steps-starting-lean-successfully/&amp;ei=V5_-VJ2UMozraJedgOgP&amp;bvm=bv.87611401,d.d2s&amp;psig=AFQjCNHQ2nSIWjLiBMY5bwSuxzRzj-sLbA&amp;ust=142605945691712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uact=8&amp;ved=0CAcQjRw&amp;url=http://blog.creativesafetysupply.com/five-steps-starting-lean-successfully/&amp;ei=V5_-VJ2UMozraJedgOgP&amp;bvm=bv.87611401,d.d2s&amp;psig=AFQjCNHQ2nSIWjLiBMY5bwSuxzRzj-sLbA&amp;ust=142605945691712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/>
          </p:cNvSpPr>
          <p:nvPr/>
        </p:nvSpPr>
        <p:spPr bwMode="auto">
          <a:xfrm>
            <a:off x="8457531" y="6498580"/>
            <a:ext cx="84832" cy="84832"/>
          </a:xfrm>
          <a:custGeom>
            <a:avLst/>
            <a:gdLst>
              <a:gd name="T0" fmla="*/ 1882106 w 21600"/>
              <a:gd name="T1" fmla="*/ 1882106 h 21600"/>
              <a:gd name="T2" fmla="*/ 1882106 w 21600"/>
              <a:gd name="T3" fmla="*/ 1882106 h 21600"/>
              <a:gd name="T4" fmla="*/ 1882106 w 21600"/>
              <a:gd name="T5" fmla="*/ 1882106 h 21600"/>
              <a:gd name="T6" fmla="*/ 1882106 w 21600"/>
              <a:gd name="T7" fmla="*/ 18821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10799"/>
                </a:moveTo>
                <a:lnTo>
                  <a:pt x="0" y="10799"/>
                </a:ln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600" y="4835"/>
                  <a:pt x="21600" y="10799"/>
                </a:cubicBezTo>
                <a:cubicBezTo>
                  <a:pt x="21600" y="16764"/>
                  <a:pt x="16764" y="21600"/>
                  <a:pt x="10799" y="21600"/>
                </a:cubicBezTo>
                <a:cubicBezTo>
                  <a:pt x="4835" y="21600"/>
                  <a:pt x="0" y="16764"/>
                  <a:pt x="0" y="1079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GB"/>
          </a:p>
        </p:txBody>
      </p:sp>
      <p:sp>
        <p:nvSpPr>
          <p:cNvPr id="2051" name="AutoShape 2"/>
          <p:cNvSpPr>
            <a:spLocks/>
          </p:cNvSpPr>
          <p:nvPr/>
        </p:nvSpPr>
        <p:spPr bwMode="auto">
          <a:xfrm>
            <a:off x="568152" y="6498580"/>
            <a:ext cx="84832" cy="84832"/>
          </a:xfrm>
          <a:custGeom>
            <a:avLst/>
            <a:gdLst>
              <a:gd name="T0" fmla="*/ 1882106 w 21600"/>
              <a:gd name="T1" fmla="*/ 1882106 h 21600"/>
              <a:gd name="T2" fmla="*/ 1882106 w 21600"/>
              <a:gd name="T3" fmla="*/ 1882106 h 21600"/>
              <a:gd name="T4" fmla="*/ 1882106 w 21600"/>
              <a:gd name="T5" fmla="*/ 1882106 h 21600"/>
              <a:gd name="T6" fmla="*/ 1882106 w 21600"/>
              <a:gd name="T7" fmla="*/ 18821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10799"/>
                </a:moveTo>
                <a:lnTo>
                  <a:pt x="0" y="10799"/>
                </a:ln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600" y="4835"/>
                  <a:pt x="21600" y="10799"/>
                </a:cubicBezTo>
                <a:cubicBezTo>
                  <a:pt x="21600" y="16764"/>
                  <a:pt x="16764" y="21600"/>
                  <a:pt x="10799" y="21600"/>
                </a:cubicBezTo>
                <a:cubicBezTo>
                  <a:pt x="4835" y="21600"/>
                  <a:pt x="0" y="16764"/>
                  <a:pt x="0" y="1079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GB"/>
          </a:p>
        </p:txBody>
      </p:sp>
      <p:pic>
        <p:nvPicPr>
          <p:cNvPr id="2055" name="Picture 6" descr="imag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451" y="764605"/>
            <a:ext cx="10221144" cy="1723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>
          <a:xfrm>
            <a:off x="121667" y="-321469"/>
            <a:ext cx="8758907" cy="1495723"/>
          </a:xfrm>
        </p:spPr>
        <p:txBody>
          <a:bodyPr anchor="b">
            <a:normAutofit/>
          </a:bodyPr>
          <a:lstStyle/>
          <a:p>
            <a:pPr defTabSz="859452">
              <a:defRPr/>
            </a:pPr>
            <a:r>
              <a:rPr lang="en-US" sz="7400" dirty="0" smtClean="0">
                <a:solidFill>
                  <a:srgbClr val="2F589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  <a:ea typeface="Palatino" charset="0"/>
                <a:cs typeface="Palatino" charset="0"/>
                <a:sym typeface="Palatino" charset="0"/>
              </a:rPr>
              <a:t>Question 6</a:t>
            </a:r>
            <a:endParaRPr lang="en-US" dirty="0" smtClean="0"/>
          </a:p>
        </p:txBody>
      </p:sp>
      <p:pic>
        <p:nvPicPr>
          <p:cNvPr id="2060" name="Picture 12" descr="http://blog.creativesafetysupply.com/wp-content/uploads/2014/02/Evaluate-Goals-And-Aims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64" y="2488035"/>
            <a:ext cx="2901379" cy="2864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65694" y="2488035"/>
            <a:ext cx="4708648" cy="3727461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pPr marL="401822" indent="-401822">
              <a:buFont typeface="Wingdings" pitchFamily="2" charset="2"/>
              <a:buChar char="q"/>
            </a:pPr>
            <a:r>
              <a:rPr lang="en-GB" sz="3400" dirty="0">
                <a:latin typeface="Gloucester MT Extra Condensed" pitchFamily="18" charset="0"/>
              </a:rPr>
              <a:t> </a:t>
            </a:r>
            <a:r>
              <a:rPr lang="en-GB" sz="3400" dirty="0" smtClean="0">
                <a:latin typeface="Gloucester MT Extra Condensed" pitchFamily="18" charset="0"/>
              </a:rPr>
              <a:t>Read the examiners comments</a:t>
            </a:r>
            <a:endParaRPr lang="en-GB" sz="3400" dirty="0">
              <a:latin typeface="Gloucester MT Extra Condensed" pitchFamily="18" charset="0"/>
            </a:endParaRPr>
          </a:p>
          <a:p>
            <a:pPr marL="401822" indent="-401822">
              <a:buFont typeface="Wingdings" pitchFamily="2" charset="2"/>
              <a:buChar char="q"/>
            </a:pPr>
            <a:endParaRPr lang="en-GB" sz="3400" dirty="0">
              <a:latin typeface="Gloucester MT Extra Condensed" pitchFamily="18" charset="0"/>
            </a:endParaRPr>
          </a:p>
          <a:p>
            <a:pPr marL="401822" indent="-401822">
              <a:buFont typeface="Wingdings" pitchFamily="2" charset="2"/>
              <a:buChar char="q"/>
            </a:pPr>
            <a:r>
              <a:rPr lang="en-GB" sz="3400" dirty="0">
                <a:latin typeface="Gloucester MT Extra Condensed" pitchFamily="18" charset="0"/>
              </a:rPr>
              <a:t> </a:t>
            </a:r>
            <a:r>
              <a:rPr lang="en-GB" sz="3400" dirty="0" smtClean="0">
                <a:latin typeface="Gloucester MT Extra Condensed" pitchFamily="18" charset="0"/>
              </a:rPr>
              <a:t>Understand the structure of question 6</a:t>
            </a:r>
            <a:endParaRPr lang="en-GB" sz="3400" dirty="0">
              <a:latin typeface="Gloucester MT Extra Condensed" pitchFamily="18" charset="0"/>
            </a:endParaRPr>
          </a:p>
          <a:p>
            <a:pPr marL="401822" indent="-401822">
              <a:buFont typeface="Wingdings" pitchFamily="2" charset="2"/>
              <a:buChar char="q"/>
            </a:pPr>
            <a:endParaRPr lang="en-GB" sz="3400" dirty="0">
              <a:latin typeface="Gloucester MT Extra Condensed" pitchFamily="18" charset="0"/>
            </a:endParaRPr>
          </a:p>
          <a:p>
            <a:pPr marL="401822" indent="-401822">
              <a:buFont typeface="Wingdings" pitchFamily="2" charset="2"/>
              <a:buChar char="q"/>
            </a:pPr>
            <a:r>
              <a:rPr lang="en-GB" sz="3400" dirty="0" smtClean="0">
                <a:latin typeface="Gloucester MT Extra Condensed" pitchFamily="18" charset="0"/>
              </a:rPr>
              <a:t>Place the sources in the correct paragraph</a:t>
            </a:r>
            <a:endParaRPr lang="en-GB" sz="3400" dirty="0">
              <a:latin typeface="Gloucester MT Extra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4954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343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332656"/>
            <a:ext cx="86409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The general standard </a:t>
            </a:r>
            <a:r>
              <a:rPr lang="en-GB" sz="2400" dirty="0" smtClean="0"/>
              <a:t>of answers </a:t>
            </a:r>
            <a:r>
              <a:rPr lang="en-GB" sz="2400" dirty="0"/>
              <a:t>was high. Strengths included: </a:t>
            </a:r>
            <a:r>
              <a:rPr lang="en-GB" sz="2400" b="1" dirty="0">
                <a:solidFill>
                  <a:srgbClr val="FF0000"/>
                </a:solidFill>
              </a:rPr>
              <a:t>detailed knowledge </a:t>
            </a:r>
            <a:r>
              <a:rPr lang="en-GB" sz="2400" dirty="0"/>
              <a:t>used to effectively </a:t>
            </a:r>
            <a:r>
              <a:rPr lang="en-GB" sz="2400" b="1" dirty="0">
                <a:solidFill>
                  <a:srgbClr val="FF0000"/>
                </a:solidFill>
              </a:rPr>
              <a:t>analyse</a:t>
            </a:r>
            <a:r>
              <a:rPr lang="en-GB" sz="2400" dirty="0"/>
              <a:t> sources, </a:t>
            </a:r>
            <a:r>
              <a:rPr lang="en-GB" sz="2400" dirty="0" smtClean="0"/>
              <a:t>detailed comparison </a:t>
            </a:r>
            <a:r>
              <a:rPr lang="en-GB" sz="2400" dirty="0"/>
              <a:t>of sources, and interpreting cartoons. A number of candidates spent much time paraphrasing </a:t>
            </a:r>
            <a:r>
              <a:rPr lang="en-GB" sz="2400" dirty="0" smtClean="0"/>
              <a:t>or describing </a:t>
            </a:r>
            <a:r>
              <a:rPr lang="en-GB" sz="2400" dirty="0"/>
              <a:t>sources before addressing the question in a few lines at the end of their answers. </a:t>
            </a:r>
            <a:r>
              <a:rPr lang="en-GB" sz="2400" dirty="0" smtClean="0"/>
              <a:t>Candidates should </a:t>
            </a:r>
            <a:r>
              <a:rPr lang="en-GB" sz="2400" dirty="0"/>
              <a:t>try and </a:t>
            </a:r>
            <a:r>
              <a:rPr lang="en-GB" sz="2400" b="1" dirty="0">
                <a:solidFill>
                  <a:srgbClr val="FF0000"/>
                </a:solidFill>
              </a:rPr>
              <a:t>consider the purpose </a:t>
            </a:r>
            <a:r>
              <a:rPr lang="en-GB" sz="2400" dirty="0"/>
              <a:t>of sources carefully. Working out the purpose of a source can lead to</a:t>
            </a:r>
          </a:p>
          <a:p>
            <a:r>
              <a:rPr lang="en-GB" sz="2400" dirty="0"/>
              <a:t>good answers in </a:t>
            </a:r>
            <a:r>
              <a:rPr lang="en-GB" sz="2400" b="1" dirty="0">
                <a:solidFill>
                  <a:srgbClr val="FF0000"/>
                </a:solidFill>
              </a:rPr>
              <a:t>several different types of questions</a:t>
            </a:r>
            <a:r>
              <a:rPr lang="en-GB" sz="2400" dirty="0"/>
              <a:t>. It was also surprising to see so </a:t>
            </a:r>
            <a:r>
              <a:rPr lang="en-GB" sz="2400" dirty="0" smtClean="0"/>
              <a:t>many candidates</a:t>
            </a:r>
            <a:r>
              <a:rPr lang="en-GB" sz="2400" dirty="0"/>
              <a:t> </a:t>
            </a:r>
            <a:r>
              <a:rPr lang="en-GB" sz="2400" dirty="0" smtClean="0"/>
              <a:t>writing </a:t>
            </a:r>
            <a:r>
              <a:rPr lang="en-GB" sz="2400" dirty="0"/>
              <a:t>one-sided answers to Question 6. </a:t>
            </a:r>
            <a:r>
              <a:rPr lang="en-GB" sz="2400" b="1" dirty="0">
                <a:solidFill>
                  <a:srgbClr val="FF0000"/>
                </a:solidFill>
              </a:rPr>
              <a:t>Better candidates were able to explain how some </a:t>
            </a:r>
            <a:r>
              <a:rPr lang="en-GB" sz="2400" b="1" dirty="0" smtClean="0">
                <a:solidFill>
                  <a:srgbClr val="FF0000"/>
                </a:solidFill>
              </a:rPr>
              <a:t>sources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supported </a:t>
            </a:r>
            <a:r>
              <a:rPr lang="en-GB" sz="2400" b="1" dirty="0">
                <a:solidFill>
                  <a:srgbClr val="FF0000"/>
                </a:solidFill>
              </a:rPr>
              <a:t>the hypothesis and how other sources disagreed with </a:t>
            </a:r>
            <a:r>
              <a:rPr lang="en-GB" sz="2400" b="1" dirty="0" smtClean="0">
                <a:solidFill>
                  <a:srgbClr val="FF0000"/>
                </a:solidFill>
              </a:rPr>
              <a:t>it.</a:t>
            </a:r>
            <a:r>
              <a:rPr lang="en-GB" sz="2400" dirty="0" smtClean="0"/>
              <a:t> Candidates </a:t>
            </a:r>
            <a:r>
              <a:rPr lang="en-GB" sz="2400" dirty="0"/>
              <a:t>should try to read and interpret sources as a whole. When they are asked to interpret </a:t>
            </a:r>
            <a:r>
              <a:rPr lang="en-GB" sz="2400" dirty="0" smtClean="0"/>
              <a:t>sources they </a:t>
            </a:r>
            <a:r>
              <a:rPr lang="en-GB" sz="2400" dirty="0"/>
              <a:t>should try to avoid basing their answers on just one aspect of a source. They should ask </a:t>
            </a:r>
            <a:r>
              <a:rPr lang="en-GB" sz="2400" dirty="0" smtClean="0"/>
              <a:t>themselves what </a:t>
            </a:r>
            <a:r>
              <a:rPr lang="en-GB" sz="2400" dirty="0"/>
              <a:t>is the </a:t>
            </a:r>
            <a:r>
              <a:rPr lang="en-GB" sz="2400" b="1" dirty="0">
                <a:solidFill>
                  <a:srgbClr val="FF0000"/>
                </a:solidFill>
              </a:rPr>
              <a:t>overall point of view </a:t>
            </a:r>
            <a:r>
              <a:rPr lang="en-GB" sz="2400" dirty="0"/>
              <a:t>of the author or cartoonist?’ This is just as important with written sources </a:t>
            </a:r>
            <a:r>
              <a:rPr lang="en-GB" sz="2400" dirty="0" smtClean="0"/>
              <a:t>as it </a:t>
            </a:r>
            <a:r>
              <a:rPr lang="en-GB" sz="2400" dirty="0"/>
              <a:t>is with cartoons</a:t>
            </a:r>
            <a:r>
              <a:rPr lang="en-GB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844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751344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Also, it is vital that candidates </a:t>
            </a:r>
            <a:r>
              <a:rPr lang="en-GB" sz="2400" b="1" dirty="0">
                <a:solidFill>
                  <a:srgbClr val="FF0000"/>
                </a:solidFill>
              </a:rPr>
              <a:t>read questions carefully </a:t>
            </a:r>
            <a:r>
              <a:rPr lang="en-GB" sz="2400" dirty="0"/>
              <a:t>and think about what a question </a:t>
            </a:r>
            <a:r>
              <a:rPr lang="en-GB" sz="2400" dirty="0" smtClean="0"/>
              <a:t>is asking </a:t>
            </a:r>
            <a:r>
              <a:rPr lang="en-GB" sz="2400" dirty="0"/>
              <a:t>them to do. Although many candidates managed to interpret the sources and approach the </a:t>
            </a:r>
            <a:r>
              <a:rPr lang="en-GB" sz="2400" dirty="0" smtClean="0"/>
              <a:t>questions appropriately</a:t>
            </a:r>
            <a:r>
              <a:rPr lang="en-GB" sz="2400" dirty="0"/>
              <a:t>, others neglected to address the actual question asked. Answers to comparison </a:t>
            </a:r>
            <a:r>
              <a:rPr lang="en-GB" sz="2400" dirty="0" smtClean="0"/>
              <a:t>questions need </a:t>
            </a:r>
            <a:r>
              <a:rPr lang="en-GB" sz="2400" dirty="0"/>
              <a:t>to be based on </a:t>
            </a:r>
            <a:r>
              <a:rPr lang="en-GB" sz="2400" b="1" dirty="0">
                <a:solidFill>
                  <a:srgbClr val="FF0000"/>
                </a:solidFill>
              </a:rPr>
              <a:t>comparisons</a:t>
            </a:r>
            <a:r>
              <a:rPr lang="en-GB" sz="2400" dirty="0"/>
              <a:t>, questions asking whether candidates are surprised by a source, </a:t>
            </a:r>
            <a:r>
              <a:rPr lang="en-GB" sz="2400" dirty="0" smtClean="0"/>
              <a:t>or whether </a:t>
            </a:r>
            <a:r>
              <a:rPr lang="en-GB" sz="2400" dirty="0"/>
              <a:t>they believe a source, must produce a </a:t>
            </a:r>
            <a:r>
              <a:rPr lang="en-GB" sz="2400" b="1" dirty="0">
                <a:solidFill>
                  <a:srgbClr val="FF0000"/>
                </a:solidFill>
              </a:rPr>
              <a:t>clear answer to this – ‘yes’, or ‘no’. </a:t>
            </a:r>
            <a:r>
              <a:rPr lang="en-GB" sz="2400" dirty="0"/>
              <a:t>They should then use </a:t>
            </a:r>
            <a:r>
              <a:rPr lang="en-GB" sz="2400" dirty="0" smtClean="0"/>
              <a:t>the rest </a:t>
            </a:r>
            <a:r>
              <a:rPr lang="en-GB" sz="2400" dirty="0"/>
              <a:t>of their answer to support this. Answers to questions about why a source was published should </a:t>
            </a:r>
            <a:r>
              <a:rPr lang="en-GB" sz="2400" dirty="0" smtClean="0"/>
              <a:t>explain how </a:t>
            </a:r>
            <a:r>
              <a:rPr lang="en-GB" sz="2400" dirty="0"/>
              <a:t>their analysis of the source can be used as an explanation of publication.</a:t>
            </a:r>
          </a:p>
        </p:txBody>
      </p:sp>
    </p:spTree>
    <p:extLst>
      <p:ext uri="{BB962C8B-B14F-4D97-AF65-F5344CB8AC3E}">
        <p14:creationId xmlns:p14="http://schemas.microsoft.com/office/powerpoint/2010/main" val="60252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/>
          </p:cNvSpPr>
          <p:nvPr/>
        </p:nvSpPr>
        <p:spPr bwMode="auto">
          <a:xfrm>
            <a:off x="8457531" y="6498580"/>
            <a:ext cx="84832" cy="84832"/>
          </a:xfrm>
          <a:custGeom>
            <a:avLst/>
            <a:gdLst>
              <a:gd name="T0" fmla="*/ 1882106 w 21600"/>
              <a:gd name="T1" fmla="*/ 1882106 h 21600"/>
              <a:gd name="T2" fmla="*/ 1882106 w 21600"/>
              <a:gd name="T3" fmla="*/ 1882106 h 21600"/>
              <a:gd name="T4" fmla="*/ 1882106 w 21600"/>
              <a:gd name="T5" fmla="*/ 1882106 h 21600"/>
              <a:gd name="T6" fmla="*/ 1882106 w 21600"/>
              <a:gd name="T7" fmla="*/ 18821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10799"/>
                </a:moveTo>
                <a:lnTo>
                  <a:pt x="0" y="10799"/>
                </a:ln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600" y="4835"/>
                  <a:pt x="21600" y="10799"/>
                </a:cubicBezTo>
                <a:cubicBezTo>
                  <a:pt x="21600" y="16764"/>
                  <a:pt x="16764" y="21600"/>
                  <a:pt x="10799" y="21600"/>
                </a:cubicBezTo>
                <a:cubicBezTo>
                  <a:pt x="4835" y="21600"/>
                  <a:pt x="0" y="16764"/>
                  <a:pt x="0" y="1079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GB"/>
          </a:p>
        </p:txBody>
      </p:sp>
      <p:sp>
        <p:nvSpPr>
          <p:cNvPr id="2051" name="AutoShape 2"/>
          <p:cNvSpPr>
            <a:spLocks/>
          </p:cNvSpPr>
          <p:nvPr/>
        </p:nvSpPr>
        <p:spPr bwMode="auto">
          <a:xfrm>
            <a:off x="568152" y="6498580"/>
            <a:ext cx="84832" cy="84832"/>
          </a:xfrm>
          <a:custGeom>
            <a:avLst/>
            <a:gdLst>
              <a:gd name="T0" fmla="*/ 1882106 w 21600"/>
              <a:gd name="T1" fmla="*/ 1882106 h 21600"/>
              <a:gd name="T2" fmla="*/ 1882106 w 21600"/>
              <a:gd name="T3" fmla="*/ 1882106 h 21600"/>
              <a:gd name="T4" fmla="*/ 1882106 w 21600"/>
              <a:gd name="T5" fmla="*/ 1882106 h 21600"/>
              <a:gd name="T6" fmla="*/ 1882106 w 21600"/>
              <a:gd name="T7" fmla="*/ 18821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10799"/>
                </a:moveTo>
                <a:lnTo>
                  <a:pt x="0" y="10799"/>
                </a:ln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600" y="4835"/>
                  <a:pt x="21600" y="10799"/>
                </a:cubicBezTo>
                <a:cubicBezTo>
                  <a:pt x="21600" y="16764"/>
                  <a:pt x="16764" y="21600"/>
                  <a:pt x="10799" y="21600"/>
                </a:cubicBezTo>
                <a:cubicBezTo>
                  <a:pt x="4835" y="21600"/>
                  <a:pt x="0" y="16764"/>
                  <a:pt x="0" y="1079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GB"/>
          </a:p>
        </p:txBody>
      </p:sp>
      <p:pic>
        <p:nvPicPr>
          <p:cNvPr id="2055" name="Picture 6" descr="imag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451" y="764605"/>
            <a:ext cx="10221144" cy="1723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>
          <a:xfrm>
            <a:off x="121667" y="-321469"/>
            <a:ext cx="8758907" cy="1495723"/>
          </a:xfrm>
        </p:spPr>
        <p:txBody>
          <a:bodyPr anchor="b">
            <a:normAutofit/>
          </a:bodyPr>
          <a:lstStyle/>
          <a:p>
            <a:pPr defTabSz="859452">
              <a:defRPr/>
            </a:pPr>
            <a:r>
              <a:rPr lang="en-US" sz="7400" dirty="0" smtClean="0">
                <a:solidFill>
                  <a:srgbClr val="2F589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  <a:ea typeface="Palatino" charset="0"/>
                <a:cs typeface="Palatino" charset="0"/>
                <a:sym typeface="Palatino" charset="0"/>
              </a:rPr>
              <a:t>Question 6</a:t>
            </a:r>
            <a:endParaRPr lang="en-US" dirty="0" smtClean="0"/>
          </a:p>
        </p:txBody>
      </p:sp>
      <p:pic>
        <p:nvPicPr>
          <p:cNvPr id="2060" name="Picture 12" descr="http://blog.creativesafetysupply.com/wp-content/uploads/2014/02/Evaluate-Goals-And-Aims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64" y="2488035"/>
            <a:ext cx="2901379" cy="2864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65694" y="2488035"/>
            <a:ext cx="4708648" cy="3727461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pPr marL="401822" indent="-401822">
              <a:buFont typeface="Wingdings" pitchFamily="2" charset="2"/>
              <a:buChar char="q"/>
            </a:pPr>
            <a:r>
              <a:rPr lang="en-GB" sz="3400" dirty="0">
                <a:latin typeface="Gloucester MT Extra Condensed" pitchFamily="18" charset="0"/>
              </a:rPr>
              <a:t> </a:t>
            </a:r>
            <a:r>
              <a:rPr lang="en-GB" sz="3400" dirty="0" smtClean="0">
                <a:latin typeface="Gloucester MT Extra Condensed" pitchFamily="18" charset="0"/>
              </a:rPr>
              <a:t>Read the examiners comments</a:t>
            </a:r>
            <a:endParaRPr lang="en-GB" sz="3400" dirty="0">
              <a:latin typeface="Gloucester MT Extra Condensed" pitchFamily="18" charset="0"/>
            </a:endParaRPr>
          </a:p>
          <a:p>
            <a:pPr marL="401822" indent="-401822">
              <a:buFont typeface="Wingdings" pitchFamily="2" charset="2"/>
              <a:buChar char="q"/>
            </a:pPr>
            <a:endParaRPr lang="en-GB" sz="3400" dirty="0">
              <a:latin typeface="Gloucester MT Extra Condensed" pitchFamily="18" charset="0"/>
            </a:endParaRPr>
          </a:p>
          <a:p>
            <a:pPr marL="401822" indent="-401822">
              <a:buFont typeface="Wingdings" pitchFamily="2" charset="2"/>
              <a:buChar char="q"/>
            </a:pPr>
            <a:r>
              <a:rPr lang="en-GB" sz="3400" dirty="0">
                <a:latin typeface="Gloucester MT Extra Condensed" pitchFamily="18" charset="0"/>
              </a:rPr>
              <a:t> </a:t>
            </a:r>
            <a:r>
              <a:rPr lang="en-GB" sz="3400" dirty="0" smtClean="0">
                <a:latin typeface="Gloucester MT Extra Condensed" pitchFamily="18" charset="0"/>
              </a:rPr>
              <a:t>Understand the structure of question 6</a:t>
            </a:r>
            <a:endParaRPr lang="en-GB" sz="3400" dirty="0">
              <a:latin typeface="Gloucester MT Extra Condensed" pitchFamily="18" charset="0"/>
            </a:endParaRPr>
          </a:p>
          <a:p>
            <a:pPr marL="401822" indent="-401822">
              <a:buFont typeface="Wingdings" pitchFamily="2" charset="2"/>
              <a:buChar char="q"/>
            </a:pPr>
            <a:endParaRPr lang="en-GB" sz="3400" dirty="0">
              <a:latin typeface="Gloucester MT Extra Condensed" pitchFamily="18" charset="0"/>
            </a:endParaRPr>
          </a:p>
          <a:p>
            <a:pPr marL="401822" indent="-401822">
              <a:buFont typeface="Wingdings" pitchFamily="2" charset="2"/>
              <a:buChar char="q"/>
            </a:pPr>
            <a:r>
              <a:rPr lang="en-GB" sz="3400" dirty="0" smtClean="0">
                <a:latin typeface="Gloucester MT Extra Condensed" pitchFamily="18" charset="0"/>
              </a:rPr>
              <a:t>Place the sources in the correct paragraph</a:t>
            </a:r>
            <a:endParaRPr lang="en-GB" sz="3400" dirty="0">
              <a:latin typeface="Gloucester MT Extra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7969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764704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/>
              <a:t>Paper 2 Question 6</a:t>
            </a:r>
            <a:endParaRPr lang="en-GB" sz="32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7596336" y="0"/>
            <a:ext cx="1547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/>
              <a:t>DATE</a:t>
            </a:r>
            <a:endParaRPr lang="en-GB" sz="3200" b="1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1772816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2000" dirty="0" smtClean="0"/>
              <a:t>Always worth 12 marks</a:t>
            </a:r>
          </a:p>
          <a:p>
            <a:pPr marL="285750" indent="-285750">
              <a:buFontTx/>
              <a:buChar char="-"/>
            </a:pPr>
            <a:endParaRPr lang="en-GB" sz="2000" dirty="0"/>
          </a:p>
          <a:p>
            <a:pPr marL="285750" indent="-285750">
              <a:buFontTx/>
              <a:buChar char="-"/>
            </a:pPr>
            <a:r>
              <a:rPr lang="en-GB" sz="2000" dirty="0" smtClean="0"/>
              <a:t>Draw a planning grid on the paper</a:t>
            </a:r>
          </a:p>
          <a:p>
            <a:pPr marL="285750" indent="-285750">
              <a:buFontTx/>
              <a:buChar char="-"/>
            </a:pPr>
            <a:endParaRPr lang="en-GB" sz="2000" dirty="0"/>
          </a:p>
          <a:p>
            <a:pPr marL="285750" indent="-285750">
              <a:buFontTx/>
              <a:buChar char="-"/>
            </a:pPr>
            <a:r>
              <a:rPr lang="en-GB" sz="2000" dirty="0" smtClean="0"/>
              <a:t>Leave 25 </a:t>
            </a:r>
            <a:r>
              <a:rPr lang="en-GB" sz="2000" dirty="0" err="1" smtClean="0"/>
              <a:t>mins</a:t>
            </a:r>
            <a:r>
              <a:rPr lang="en-GB" sz="2000" dirty="0" smtClean="0"/>
              <a:t> to answer it</a:t>
            </a:r>
          </a:p>
          <a:p>
            <a:pPr marL="285750" indent="-285750">
              <a:buFontTx/>
              <a:buChar char="-"/>
            </a:pPr>
            <a:endParaRPr lang="en-GB" sz="2000" dirty="0"/>
          </a:p>
          <a:p>
            <a:pPr marL="285750" indent="-285750">
              <a:buFontTx/>
              <a:buChar char="-"/>
            </a:pPr>
            <a:r>
              <a:rPr lang="en-GB" sz="2000" dirty="0" smtClean="0"/>
              <a:t>Aim to cover every source</a:t>
            </a:r>
          </a:p>
          <a:p>
            <a:pPr marL="285750" indent="-285750">
              <a:buFontTx/>
              <a:buChar char="-"/>
            </a:pPr>
            <a:endParaRPr lang="en-GB" sz="2000" dirty="0"/>
          </a:p>
          <a:p>
            <a:pPr marL="285750" indent="-285750">
              <a:buFontTx/>
              <a:buChar char="-"/>
            </a:pPr>
            <a:r>
              <a:rPr lang="en-GB" sz="2000" dirty="0" smtClean="0"/>
              <a:t>Sources must be referenced by letter or direct quote</a:t>
            </a:r>
          </a:p>
          <a:p>
            <a:pPr marL="285750" indent="-285750">
              <a:buFontTx/>
              <a:buChar char="-"/>
            </a:pPr>
            <a:endParaRPr lang="en-GB" sz="2000" dirty="0"/>
          </a:p>
          <a:p>
            <a:pPr marL="285750" indent="-285750">
              <a:buFontTx/>
              <a:buChar char="-"/>
            </a:pPr>
            <a:r>
              <a:rPr lang="en-GB" sz="2000" dirty="0" smtClean="0"/>
              <a:t>Aim to evaluate the sources (reliability, usefulness, purpose </a:t>
            </a:r>
            <a:r>
              <a:rPr lang="en-GB" sz="2000" dirty="0" err="1" smtClean="0"/>
              <a:t>etc</a:t>
            </a:r>
            <a:r>
              <a:rPr lang="en-GB" sz="2000" dirty="0" smtClean="0"/>
              <a:t> in your answer)</a:t>
            </a:r>
          </a:p>
          <a:p>
            <a:pPr marL="285750" indent="-285750">
              <a:buFontTx/>
              <a:buChar char="-"/>
            </a:pPr>
            <a:endParaRPr lang="en-GB" sz="2000" dirty="0"/>
          </a:p>
          <a:p>
            <a:pPr marL="285750" indent="-285750">
              <a:buFontTx/>
              <a:buChar char="-"/>
            </a:pPr>
            <a:r>
              <a:rPr lang="en-GB" sz="2000" dirty="0" smtClean="0"/>
              <a:t>Include a conclusion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4395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/>
          </p:cNvSpPr>
          <p:nvPr/>
        </p:nvSpPr>
        <p:spPr bwMode="auto">
          <a:xfrm>
            <a:off x="8457531" y="6498580"/>
            <a:ext cx="84832" cy="84832"/>
          </a:xfrm>
          <a:custGeom>
            <a:avLst/>
            <a:gdLst>
              <a:gd name="T0" fmla="*/ 1882106 w 21600"/>
              <a:gd name="T1" fmla="*/ 1882106 h 21600"/>
              <a:gd name="T2" fmla="*/ 1882106 w 21600"/>
              <a:gd name="T3" fmla="*/ 1882106 h 21600"/>
              <a:gd name="T4" fmla="*/ 1882106 w 21600"/>
              <a:gd name="T5" fmla="*/ 1882106 h 21600"/>
              <a:gd name="T6" fmla="*/ 1882106 w 21600"/>
              <a:gd name="T7" fmla="*/ 18821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10799"/>
                </a:moveTo>
                <a:lnTo>
                  <a:pt x="0" y="10799"/>
                </a:ln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600" y="4835"/>
                  <a:pt x="21600" y="10799"/>
                </a:cubicBezTo>
                <a:cubicBezTo>
                  <a:pt x="21600" y="16764"/>
                  <a:pt x="16764" y="21600"/>
                  <a:pt x="10799" y="21600"/>
                </a:cubicBezTo>
                <a:cubicBezTo>
                  <a:pt x="4835" y="21600"/>
                  <a:pt x="0" y="16764"/>
                  <a:pt x="0" y="1079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GB"/>
          </a:p>
        </p:txBody>
      </p:sp>
      <p:sp>
        <p:nvSpPr>
          <p:cNvPr id="2051" name="AutoShape 2"/>
          <p:cNvSpPr>
            <a:spLocks/>
          </p:cNvSpPr>
          <p:nvPr/>
        </p:nvSpPr>
        <p:spPr bwMode="auto">
          <a:xfrm>
            <a:off x="568152" y="6498580"/>
            <a:ext cx="84832" cy="84832"/>
          </a:xfrm>
          <a:custGeom>
            <a:avLst/>
            <a:gdLst>
              <a:gd name="T0" fmla="*/ 1882106 w 21600"/>
              <a:gd name="T1" fmla="*/ 1882106 h 21600"/>
              <a:gd name="T2" fmla="*/ 1882106 w 21600"/>
              <a:gd name="T3" fmla="*/ 1882106 h 21600"/>
              <a:gd name="T4" fmla="*/ 1882106 w 21600"/>
              <a:gd name="T5" fmla="*/ 1882106 h 21600"/>
              <a:gd name="T6" fmla="*/ 1882106 w 21600"/>
              <a:gd name="T7" fmla="*/ 18821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10799"/>
                </a:moveTo>
                <a:lnTo>
                  <a:pt x="0" y="10799"/>
                </a:ln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600" y="4835"/>
                  <a:pt x="21600" y="10799"/>
                </a:cubicBezTo>
                <a:cubicBezTo>
                  <a:pt x="21600" y="16764"/>
                  <a:pt x="16764" y="21600"/>
                  <a:pt x="10799" y="21600"/>
                </a:cubicBezTo>
                <a:cubicBezTo>
                  <a:pt x="4835" y="21600"/>
                  <a:pt x="0" y="16764"/>
                  <a:pt x="0" y="1079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GB"/>
          </a:p>
        </p:txBody>
      </p:sp>
      <p:pic>
        <p:nvPicPr>
          <p:cNvPr id="2055" name="Picture 6" descr="imag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451" y="764605"/>
            <a:ext cx="10221144" cy="1723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>
          <a:xfrm>
            <a:off x="121667" y="-321469"/>
            <a:ext cx="8758907" cy="1495723"/>
          </a:xfrm>
        </p:spPr>
        <p:txBody>
          <a:bodyPr anchor="b">
            <a:normAutofit/>
          </a:bodyPr>
          <a:lstStyle/>
          <a:p>
            <a:pPr defTabSz="859452">
              <a:defRPr/>
            </a:pPr>
            <a:r>
              <a:rPr lang="en-US" sz="7400" dirty="0" smtClean="0">
                <a:solidFill>
                  <a:srgbClr val="2F589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  <a:ea typeface="Palatino" charset="0"/>
                <a:cs typeface="Palatino" charset="0"/>
                <a:sym typeface="Palatino" charset="0"/>
              </a:rPr>
              <a:t>Question 6</a:t>
            </a:r>
            <a:endParaRPr lang="en-US" dirty="0" smtClean="0"/>
          </a:p>
        </p:txBody>
      </p:sp>
      <p:pic>
        <p:nvPicPr>
          <p:cNvPr id="2060" name="Picture 12" descr="http://blog.creativesafetysupply.com/wp-content/uploads/2014/02/Evaluate-Goals-And-Aims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64" y="2488035"/>
            <a:ext cx="2901379" cy="2864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65694" y="2488035"/>
            <a:ext cx="4708648" cy="3727461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pPr marL="401822" indent="-401822">
              <a:buFont typeface="Wingdings" pitchFamily="2" charset="2"/>
              <a:buChar char="q"/>
            </a:pPr>
            <a:r>
              <a:rPr lang="en-GB" sz="3400" dirty="0">
                <a:latin typeface="Gloucester MT Extra Condensed" pitchFamily="18" charset="0"/>
              </a:rPr>
              <a:t> </a:t>
            </a:r>
            <a:r>
              <a:rPr lang="en-GB" sz="3400" dirty="0" smtClean="0">
                <a:latin typeface="Gloucester MT Extra Condensed" pitchFamily="18" charset="0"/>
              </a:rPr>
              <a:t>Read the examiners comments</a:t>
            </a:r>
            <a:endParaRPr lang="en-GB" sz="3400" dirty="0">
              <a:latin typeface="Gloucester MT Extra Condensed" pitchFamily="18" charset="0"/>
            </a:endParaRPr>
          </a:p>
          <a:p>
            <a:pPr marL="401822" indent="-401822">
              <a:buFont typeface="Wingdings" pitchFamily="2" charset="2"/>
              <a:buChar char="q"/>
            </a:pPr>
            <a:endParaRPr lang="en-GB" sz="3400" dirty="0">
              <a:latin typeface="Gloucester MT Extra Condensed" pitchFamily="18" charset="0"/>
            </a:endParaRPr>
          </a:p>
          <a:p>
            <a:pPr marL="401822" indent="-401822">
              <a:buFont typeface="Wingdings" pitchFamily="2" charset="2"/>
              <a:buChar char="q"/>
            </a:pPr>
            <a:r>
              <a:rPr lang="en-GB" sz="3400" dirty="0">
                <a:latin typeface="Gloucester MT Extra Condensed" pitchFamily="18" charset="0"/>
              </a:rPr>
              <a:t> </a:t>
            </a:r>
            <a:r>
              <a:rPr lang="en-GB" sz="3400" dirty="0" smtClean="0">
                <a:latin typeface="Gloucester MT Extra Condensed" pitchFamily="18" charset="0"/>
              </a:rPr>
              <a:t>Understand the structure of question 6</a:t>
            </a:r>
            <a:endParaRPr lang="en-GB" sz="3400" dirty="0">
              <a:latin typeface="Gloucester MT Extra Condensed" pitchFamily="18" charset="0"/>
            </a:endParaRPr>
          </a:p>
          <a:p>
            <a:pPr marL="401822" indent="-401822">
              <a:buFont typeface="Wingdings" pitchFamily="2" charset="2"/>
              <a:buChar char="q"/>
            </a:pPr>
            <a:endParaRPr lang="en-GB" sz="3400" dirty="0">
              <a:latin typeface="Gloucester MT Extra Condensed" pitchFamily="18" charset="0"/>
            </a:endParaRPr>
          </a:p>
          <a:p>
            <a:pPr marL="401822" indent="-401822">
              <a:buFont typeface="Wingdings" pitchFamily="2" charset="2"/>
              <a:buChar char="q"/>
            </a:pPr>
            <a:r>
              <a:rPr lang="en-GB" sz="3400" dirty="0" smtClean="0">
                <a:latin typeface="Gloucester MT Extra Condensed" pitchFamily="18" charset="0"/>
              </a:rPr>
              <a:t>Place the sources in the correct paragraph</a:t>
            </a:r>
            <a:endParaRPr lang="en-GB" sz="3400" dirty="0">
              <a:latin typeface="Gloucester MT Extra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7969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41"/>
          <p:cNvGraphicFramePr/>
          <p:nvPr>
            <p:extLst>
              <p:ext uri="{D42A27DB-BD31-4B8C-83A1-F6EECF244321}">
                <p14:modId xmlns:p14="http://schemas.microsoft.com/office/powerpoint/2010/main" val="507699119"/>
              </p:ext>
            </p:extLst>
          </p:nvPr>
        </p:nvGraphicFramePr>
        <p:xfrm>
          <a:off x="822172" y="387080"/>
          <a:ext cx="7815711" cy="5901624"/>
        </p:xfrm>
        <a:graphic>
          <a:graphicData uri="http://schemas.openxmlformats.org/drawingml/2006/table">
            <a:tbl>
              <a:tblPr firstRow="1"/>
              <a:tblGrid>
                <a:gridCol w="2605237"/>
                <a:gridCol w="2605237"/>
                <a:gridCol w="2605237"/>
              </a:tblGrid>
              <a:tr h="983604">
                <a:tc>
                  <a:txBody>
                    <a:bodyPr/>
                    <a:lstStyle/>
                    <a:p>
                      <a:pPr lvl="0" algn="ctr"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2400" b="1" dirty="0" smtClean="0">
                          <a:solidFill>
                            <a:schemeClr val="tx1"/>
                          </a:solidFill>
                          <a:effectLst/>
                          <a:sym typeface="Helvetica"/>
                        </a:rPr>
                        <a:t>100% </a:t>
                      </a:r>
                      <a:r>
                        <a:rPr sz="2400" b="1" dirty="0" smtClean="0">
                          <a:solidFill>
                            <a:schemeClr val="tx1"/>
                          </a:solidFill>
                          <a:effectLst/>
                          <a:sym typeface="Helvetica"/>
                        </a:rPr>
                        <a:t>Agree</a:t>
                      </a:r>
                      <a:endParaRPr sz="2400" b="1" dirty="0">
                        <a:solidFill>
                          <a:schemeClr val="tx1"/>
                        </a:solidFill>
                        <a:effectLst/>
                        <a:sym typeface="Helvetica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2400" b="1" dirty="0" smtClean="0">
                          <a:solidFill>
                            <a:schemeClr val="tx1"/>
                          </a:solidFill>
                          <a:effectLst/>
                          <a:sym typeface="Helvetica"/>
                        </a:rPr>
                        <a:t>100% </a:t>
                      </a:r>
                      <a:r>
                        <a:rPr sz="2400" b="1" dirty="0" smtClean="0">
                          <a:solidFill>
                            <a:schemeClr val="tx1"/>
                          </a:solidFill>
                          <a:effectLst/>
                          <a:sym typeface="Helvetica"/>
                        </a:rPr>
                        <a:t>Disagree</a:t>
                      </a:r>
                      <a:endParaRPr sz="2400" b="1" dirty="0">
                        <a:solidFill>
                          <a:schemeClr val="tx1"/>
                        </a:solidFill>
                        <a:effectLst/>
                        <a:sym typeface="Helvetica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2400" b="1" dirty="0" smtClean="0">
                          <a:solidFill>
                            <a:schemeClr val="tx1"/>
                          </a:solidFill>
                          <a:effectLst/>
                          <a:sym typeface="Helvetica"/>
                        </a:rPr>
                        <a:t>Both</a:t>
                      </a:r>
                      <a:endParaRPr sz="2400" b="1" dirty="0">
                        <a:solidFill>
                          <a:schemeClr val="tx1"/>
                        </a:solidFill>
                        <a:effectLst/>
                        <a:sym typeface="Helvetica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983604">
                <a:tc>
                  <a:txBody>
                    <a:bodyPr/>
                    <a:lstStyle/>
                    <a:p>
                      <a:pPr lvl="0" algn="ctr"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2400" b="1" dirty="0">
                        <a:solidFill>
                          <a:schemeClr val="tx1"/>
                        </a:solidFill>
                        <a:effectLst/>
                        <a:sym typeface="Helvetica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2400" b="1" dirty="0">
                        <a:solidFill>
                          <a:schemeClr val="tx1"/>
                        </a:solidFill>
                        <a:effectLst/>
                        <a:sym typeface="Helvetica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2400" b="1" dirty="0">
                        <a:solidFill>
                          <a:schemeClr val="tx1"/>
                        </a:solidFill>
                        <a:effectLst/>
                        <a:sym typeface="Helvetica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983604">
                <a:tc>
                  <a:txBody>
                    <a:bodyPr/>
                    <a:lstStyle/>
                    <a:p>
                      <a:pPr lvl="0" defTabSz="914400">
                        <a:defRPr sz="2600"/>
                      </a:pPr>
                      <a:endParaRPr sz="1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2600"/>
                      </a:pPr>
                      <a:endParaRPr sz="1800" dirty="0"/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2600"/>
                      </a:pPr>
                      <a:endParaRPr sz="1800"/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983604">
                <a:tc>
                  <a:txBody>
                    <a:bodyPr/>
                    <a:lstStyle/>
                    <a:p>
                      <a:pPr lvl="0" defTabSz="914400">
                        <a:defRPr sz="2600"/>
                      </a:pPr>
                      <a:endParaRPr sz="1800" dirty="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2600"/>
                      </a:pPr>
                      <a:endParaRPr sz="1800"/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2600"/>
                      </a:pPr>
                      <a:endParaRPr sz="1800"/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983604">
                <a:tc>
                  <a:txBody>
                    <a:bodyPr/>
                    <a:lstStyle/>
                    <a:p>
                      <a:pPr lvl="0" defTabSz="914400">
                        <a:defRPr sz="2600"/>
                      </a:pPr>
                      <a:endParaRPr sz="1800" dirty="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2600"/>
                      </a:pPr>
                      <a:endParaRPr sz="1800"/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2600"/>
                      </a:pPr>
                      <a:endParaRPr sz="1800"/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983604">
                <a:tc>
                  <a:txBody>
                    <a:bodyPr/>
                    <a:lstStyle/>
                    <a:p>
                      <a:pPr lvl="0" defTabSz="914400">
                        <a:defRPr sz="2600"/>
                      </a:pPr>
                      <a:endParaRPr sz="1800" dirty="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2600"/>
                      </a:pPr>
                      <a:endParaRPr sz="1800" dirty="0"/>
                    </a:p>
                  </a:txBody>
                  <a:tcPr marL="35719" marR="35719" marT="35719" marB="35719" anchor="ctr" horzOverflow="overflow"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2600"/>
                      </a:pPr>
                      <a:endParaRPr sz="1800" dirty="0"/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483807" y="2447269"/>
            <a:ext cx="508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48264" y="1352099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79744" y="2348880"/>
            <a:ext cx="579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74713" y="3377918"/>
            <a:ext cx="558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20272" y="4293096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27984" y="1340768"/>
            <a:ext cx="627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70579" y="5301208"/>
            <a:ext cx="628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12392" y="1352099"/>
            <a:ext cx="6319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54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/>
          </p:cNvSpPr>
          <p:nvPr/>
        </p:nvSpPr>
        <p:spPr bwMode="auto">
          <a:xfrm>
            <a:off x="8457531" y="6498580"/>
            <a:ext cx="84832" cy="84832"/>
          </a:xfrm>
          <a:custGeom>
            <a:avLst/>
            <a:gdLst>
              <a:gd name="T0" fmla="*/ 1882106 w 21600"/>
              <a:gd name="T1" fmla="*/ 1882106 h 21600"/>
              <a:gd name="T2" fmla="*/ 1882106 w 21600"/>
              <a:gd name="T3" fmla="*/ 1882106 h 21600"/>
              <a:gd name="T4" fmla="*/ 1882106 w 21600"/>
              <a:gd name="T5" fmla="*/ 1882106 h 21600"/>
              <a:gd name="T6" fmla="*/ 1882106 w 21600"/>
              <a:gd name="T7" fmla="*/ 18821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10799"/>
                </a:moveTo>
                <a:lnTo>
                  <a:pt x="0" y="10799"/>
                </a:ln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600" y="4835"/>
                  <a:pt x="21600" y="10799"/>
                </a:cubicBezTo>
                <a:cubicBezTo>
                  <a:pt x="21600" y="16764"/>
                  <a:pt x="16764" y="21600"/>
                  <a:pt x="10799" y="21600"/>
                </a:cubicBezTo>
                <a:cubicBezTo>
                  <a:pt x="4835" y="21600"/>
                  <a:pt x="0" y="16764"/>
                  <a:pt x="0" y="1079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GB"/>
          </a:p>
        </p:txBody>
      </p:sp>
      <p:sp>
        <p:nvSpPr>
          <p:cNvPr id="2051" name="AutoShape 2"/>
          <p:cNvSpPr>
            <a:spLocks/>
          </p:cNvSpPr>
          <p:nvPr/>
        </p:nvSpPr>
        <p:spPr bwMode="auto">
          <a:xfrm>
            <a:off x="568152" y="6498580"/>
            <a:ext cx="84832" cy="84832"/>
          </a:xfrm>
          <a:custGeom>
            <a:avLst/>
            <a:gdLst>
              <a:gd name="T0" fmla="*/ 1882106 w 21600"/>
              <a:gd name="T1" fmla="*/ 1882106 h 21600"/>
              <a:gd name="T2" fmla="*/ 1882106 w 21600"/>
              <a:gd name="T3" fmla="*/ 1882106 h 21600"/>
              <a:gd name="T4" fmla="*/ 1882106 w 21600"/>
              <a:gd name="T5" fmla="*/ 1882106 h 21600"/>
              <a:gd name="T6" fmla="*/ 1882106 w 21600"/>
              <a:gd name="T7" fmla="*/ 18821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10799"/>
                </a:moveTo>
                <a:lnTo>
                  <a:pt x="0" y="10799"/>
                </a:ln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600" y="4835"/>
                  <a:pt x="21600" y="10799"/>
                </a:cubicBezTo>
                <a:cubicBezTo>
                  <a:pt x="21600" y="16764"/>
                  <a:pt x="16764" y="21600"/>
                  <a:pt x="10799" y="21600"/>
                </a:cubicBezTo>
                <a:cubicBezTo>
                  <a:pt x="4835" y="21600"/>
                  <a:pt x="0" y="16764"/>
                  <a:pt x="0" y="1079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GB"/>
          </a:p>
        </p:txBody>
      </p:sp>
      <p:pic>
        <p:nvPicPr>
          <p:cNvPr id="2055" name="Picture 6" descr="imag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451" y="764605"/>
            <a:ext cx="10221144" cy="1723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>
          <a:xfrm>
            <a:off x="121667" y="-321469"/>
            <a:ext cx="8758907" cy="1495723"/>
          </a:xfrm>
        </p:spPr>
        <p:txBody>
          <a:bodyPr anchor="b">
            <a:normAutofit/>
          </a:bodyPr>
          <a:lstStyle/>
          <a:p>
            <a:pPr defTabSz="859452">
              <a:defRPr/>
            </a:pPr>
            <a:r>
              <a:rPr lang="en-US" sz="7400" dirty="0" smtClean="0">
                <a:solidFill>
                  <a:srgbClr val="2F589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  <a:ea typeface="Palatino" charset="0"/>
                <a:cs typeface="Palatino" charset="0"/>
                <a:sym typeface="Palatino" charset="0"/>
              </a:rPr>
              <a:t>Question 6</a:t>
            </a:r>
            <a:endParaRPr lang="en-US" dirty="0" smtClean="0"/>
          </a:p>
        </p:txBody>
      </p:sp>
      <p:pic>
        <p:nvPicPr>
          <p:cNvPr id="2060" name="Picture 12" descr="http://blog.creativesafetysupply.com/wp-content/uploads/2014/02/Evaluate-Goals-And-Aims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64" y="2488035"/>
            <a:ext cx="2901379" cy="2864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65694" y="2488035"/>
            <a:ext cx="4708648" cy="3727461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pPr marL="401822" indent="-401822">
              <a:buFont typeface="Wingdings" pitchFamily="2" charset="2"/>
              <a:buChar char="q"/>
            </a:pPr>
            <a:r>
              <a:rPr lang="en-GB" sz="3400" dirty="0">
                <a:latin typeface="Gloucester MT Extra Condensed" pitchFamily="18" charset="0"/>
              </a:rPr>
              <a:t> </a:t>
            </a:r>
            <a:r>
              <a:rPr lang="en-GB" sz="3400" dirty="0" smtClean="0">
                <a:latin typeface="Gloucester MT Extra Condensed" pitchFamily="18" charset="0"/>
              </a:rPr>
              <a:t>Read the examiners comments</a:t>
            </a:r>
            <a:endParaRPr lang="en-GB" sz="3400" dirty="0">
              <a:latin typeface="Gloucester MT Extra Condensed" pitchFamily="18" charset="0"/>
            </a:endParaRPr>
          </a:p>
          <a:p>
            <a:pPr marL="401822" indent="-401822">
              <a:buFont typeface="Wingdings" pitchFamily="2" charset="2"/>
              <a:buChar char="q"/>
            </a:pPr>
            <a:endParaRPr lang="en-GB" sz="3400" dirty="0">
              <a:latin typeface="Gloucester MT Extra Condensed" pitchFamily="18" charset="0"/>
            </a:endParaRPr>
          </a:p>
          <a:p>
            <a:pPr marL="401822" indent="-401822">
              <a:buFont typeface="Wingdings" pitchFamily="2" charset="2"/>
              <a:buChar char="q"/>
            </a:pPr>
            <a:r>
              <a:rPr lang="en-GB" sz="3400" dirty="0">
                <a:latin typeface="Gloucester MT Extra Condensed" pitchFamily="18" charset="0"/>
              </a:rPr>
              <a:t> </a:t>
            </a:r>
            <a:r>
              <a:rPr lang="en-GB" sz="3400" dirty="0" smtClean="0">
                <a:latin typeface="Gloucester MT Extra Condensed" pitchFamily="18" charset="0"/>
              </a:rPr>
              <a:t>Understand the structure of question 6</a:t>
            </a:r>
            <a:endParaRPr lang="en-GB" sz="3400" dirty="0">
              <a:latin typeface="Gloucester MT Extra Condensed" pitchFamily="18" charset="0"/>
            </a:endParaRPr>
          </a:p>
          <a:p>
            <a:pPr marL="401822" indent="-401822">
              <a:buFont typeface="Wingdings" pitchFamily="2" charset="2"/>
              <a:buChar char="q"/>
            </a:pPr>
            <a:endParaRPr lang="en-GB" sz="3400" dirty="0">
              <a:latin typeface="Gloucester MT Extra Condensed" pitchFamily="18" charset="0"/>
            </a:endParaRPr>
          </a:p>
          <a:p>
            <a:pPr marL="401822" indent="-401822">
              <a:buFont typeface="Wingdings" pitchFamily="2" charset="2"/>
              <a:buChar char="q"/>
            </a:pPr>
            <a:r>
              <a:rPr lang="en-GB" sz="3400" dirty="0" smtClean="0">
                <a:latin typeface="Gloucester MT Extra Condensed" pitchFamily="18" charset="0"/>
              </a:rPr>
              <a:t>Place the sources in the correct paragraph</a:t>
            </a:r>
            <a:endParaRPr lang="en-GB" sz="3400" dirty="0">
              <a:latin typeface="Gloucester MT Extra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7969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Revision for Paper 2</a:t>
            </a:r>
            <a:endParaRPr lang="en-GB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484784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2400" dirty="0" smtClean="0"/>
              <a:t>Test on Wednesday</a:t>
            </a:r>
          </a:p>
          <a:p>
            <a:pPr marL="285750" indent="-285750">
              <a:buFontTx/>
              <a:buChar char="-"/>
            </a:pPr>
            <a:endParaRPr lang="en-GB" sz="2400" dirty="0"/>
          </a:p>
          <a:p>
            <a:pPr marL="285750" indent="-285750">
              <a:buFontTx/>
              <a:buChar char="-"/>
            </a:pPr>
            <a:r>
              <a:rPr lang="en-GB" sz="2400" dirty="0" smtClean="0"/>
              <a:t>You now have the remainder of the lesson to revise</a:t>
            </a:r>
          </a:p>
          <a:p>
            <a:pPr marL="285750" indent="-285750">
              <a:buFontTx/>
              <a:buChar char="-"/>
            </a:pPr>
            <a:endParaRPr lang="en-GB" sz="2400" dirty="0"/>
          </a:p>
          <a:p>
            <a:pPr marL="285750" indent="-285750">
              <a:buFontTx/>
              <a:buChar char="-"/>
            </a:pPr>
            <a:r>
              <a:rPr lang="en-GB" sz="2400" dirty="0" smtClean="0"/>
              <a:t>If you want to practice questions then I will mark them</a:t>
            </a:r>
          </a:p>
          <a:p>
            <a:pPr marL="285750" indent="-285750">
              <a:buFontTx/>
              <a:buChar char="-"/>
            </a:pPr>
            <a:endParaRPr lang="en-GB" sz="2400" dirty="0"/>
          </a:p>
          <a:p>
            <a:pPr marL="285750" indent="-285750">
              <a:buFontTx/>
              <a:buChar char="-"/>
            </a:pPr>
            <a:r>
              <a:rPr lang="en-GB" sz="2400" dirty="0" smtClean="0"/>
              <a:t>If you want to revise content then text books are at the front</a:t>
            </a:r>
          </a:p>
          <a:p>
            <a:pPr marL="285750" indent="-285750">
              <a:buFontTx/>
              <a:buChar char="-"/>
            </a:pPr>
            <a:endParaRPr lang="en-GB" sz="2400" dirty="0"/>
          </a:p>
          <a:p>
            <a:pPr marL="285750" indent="-285750">
              <a:buFontTx/>
              <a:buChar char="-"/>
            </a:pPr>
            <a:r>
              <a:rPr lang="en-GB" sz="2400" dirty="0" smtClean="0"/>
              <a:t>Controlled assessment </a:t>
            </a:r>
            <a:r>
              <a:rPr lang="en-GB" sz="2400" u="sng" dirty="0" smtClean="0"/>
              <a:t>provisional</a:t>
            </a:r>
            <a:r>
              <a:rPr lang="en-GB" sz="2400" dirty="0" smtClean="0"/>
              <a:t> levels to be released during this time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8989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518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Question 6</vt:lpstr>
      <vt:lpstr>PowerPoint Presentation</vt:lpstr>
      <vt:lpstr>PowerPoint Presentation</vt:lpstr>
      <vt:lpstr>Question 6</vt:lpstr>
      <vt:lpstr>PowerPoint Presentation</vt:lpstr>
      <vt:lpstr>Question 6</vt:lpstr>
      <vt:lpstr>PowerPoint Presentation</vt:lpstr>
      <vt:lpstr>Question 6</vt:lpstr>
      <vt:lpstr>PowerPoint Presentation</vt:lpstr>
      <vt:lpstr>PowerPoint Presentation</vt:lpstr>
    </vt:vector>
  </TitlesOfParts>
  <Company>Manor 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 Hitler want a war by 1936?</dc:title>
  <dc:creator>Administrator</dc:creator>
  <cp:lastModifiedBy>Administrator</cp:lastModifiedBy>
  <cp:revision>58</cp:revision>
  <dcterms:created xsi:type="dcterms:W3CDTF">2015-02-02T16:51:45Z</dcterms:created>
  <dcterms:modified xsi:type="dcterms:W3CDTF">2015-03-10T11:00:46Z</dcterms:modified>
</cp:coreProperties>
</file>